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89" r:id="rId5"/>
  </p:sldMasterIdLst>
  <p:notesMasterIdLst>
    <p:notesMasterId r:id="rId61"/>
  </p:notesMasterIdLst>
  <p:handoutMasterIdLst>
    <p:handoutMasterId r:id="rId62"/>
  </p:handoutMasterIdLst>
  <p:sldIdLst>
    <p:sldId id="831" r:id="rId6"/>
    <p:sldId id="904" r:id="rId7"/>
    <p:sldId id="905" r:id="rId8"/>
    <p:sldId id="948" r:id="rId9"/>
    <p:sldId id="906" r:id="rId10"/>
    <p:sldId id="966" r:id="rId11"/>
    <p:sldId id="956" r:id="rId12"/>
    <p:sldId id="907" r:id="rId13"/>
    <p:sldId id="908" r:id="rId14"/>
    <p:sldId id="909" r:id="rId15"/>
    <p:sldId id="967" r:id="rId16"/>
    <p:sldId id="256" r:id="rId17"/>
    <p:sldId id="957" r:id="rId18"/>
    <p:sldId id="953" r:id="rId19"/>
    <p:sldId id="954" r:id="rId20"/>
    <p:sldId id="917" r:id="rId21"/>
    <p:sldId id="918" r:id="rId22"/>
    <p:sldId id="890" r:id="rId23"/>
    <p:sldId id="959" r:id="rId24"/>
    <p:sldId id="960" r:id="rId25"/>
    <p:sldId id="921" r:id="rId26"/>
    <p:sldId id="945" r:id="rId27"/>
    <p:sldId id="961" r:id="rId28"/>
    <p:sldId id="919" r:id="rId29"/>
    <p:sldId id="920" r:id="rId30"/>
    <p:sldId id="856" r:id="rId31"/>
    <p:sldId id="891" r:id="rId32"/>
    <p:sldId id="922" r:id="rId33"/>
    <p:sldId id="929" r:id="rId34"/>
    <p:sldId id="923" r:id="rId35"/>
    <p:sldId id="930" r:id="rId36"/>
    <p:sldId id="827" r:id="rId37"/>
    <p:sldId id="932" r:id="rId38"/>
    <p:sldId id="944" r:id="rId39"/>
    <p:sldId id="943" r:id="rId40"/>
    <p:sldId id="859" r:id="rId41"/>
    <p:sldId id="928" r:id="rId42"/>
    <p:sldId id="924" r:id="rId43"/>
    <p:sldId id="864" r:id="rId44"/>
    <p:sldId id="869" r:id="rId45"/>
    <p:sldId id="933" r:id="rId46"/>
    <p:sldId id="938" r:id="rId47"/>
    <p:sldId id="939" r:id="rId48"/>
    <p:sldId id="886" r:id="rId49"/>
    <p:sldId id="934" r:id="rId50"/>
    <p:sldId id="927" r:id="rId51"/>
    <p:sldId id="935" r:id="rId52"/>
    <p:sldId id="888" r:id="rId53"/>
    <p:sldId id="963" r:id="rId54"/>
    <p:sldId id="962" r:id="rId55"/>
    <p:sldId id="968" r:id="rId56"/>
    <p:sldId id="598" r:id="rId57"/>
    <p:sldId id="969" r:id="rId58"/>
    <p:sldId id="894" r:id="rId59"/>
    <p:sldId id="951" r:id="rId6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5" clrIdx="1">
    <p:extLst>
      <p:ext uri="{19B8F6BF-5375-455C-9EA6-DF929625EA0E}">
        <p15:presenceInfo xmlns:p15="http://schemas.microsoft.com/office/powerpoint/2012/main" userId="Bickford, Abigail R Dr CTR US USA MEDCOM PHC" providerId="None"/>
      </p:ext>
    </p:extLst>
  </p:cmAuthor>
  <p:cmAuthor id="2" name="Mitchell, Rachel M CIV  PHC MEDCOM PHC (MHS)" initials="RMM" lastIdx="2" clrIdx="4">
    <p:extLst>
      <p:ext uri="{19B8F6BF-5375-455C-9EA6-DF929625EA0E}">
        <p15:presenceInfo xmlns:p15="http://schemas.microsoft.com/office/powerpoint/2012/main" userId="Mitchell, Rachel M CIV  PHC MEDCOM PHC (MHS)" providerId="None"/>
      </p:ext>
    </p:extLst>
  </p:cmAuthor>
  <p:cmAuthor id="3" name="Barton, Richard A Jr CIV USARMY MEDCOM PHC (US)" initials="BRAJCUMP(" lastIdx="8" clrIdx="3">
    <p:extLst>
      <p:ext uri="{19B8F6BF-5375-455C-9EA6-DF929625EA0E}">
        <p15:presenceInfo xmlns:p15="http://schemas.microsoft.com/office/powerpoint/2012/main" userId="S-1-5-21-3923692831-1208425469-611280938-328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F82"/>
    <a:srgbClr val="77A35E"/>
    <a:srgbClr val="5B913D"/>
    <a:srgbClr val="4F5256"/>
    <a:srgbClr val="363227"/>
    <a:srgbClr val="515458"/>
    <a:srgbClr val="85834A"/>
    <a:srgbClr val="AFBFD1"/>
    <a:srgbClr val="FF3399"/>
    <a:srgbClr val="FEC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528" y="48"/>
      </p:cViewPr>
      <p:guideLst/>
    </p:cSldViewPr>
  </p:slideViewPr>
  <p:notesTextViewPr>
    <p:cViewPr>
      <p:scale>
        <a:sx n="1" d="1"/>
        <a:sy n="1" d="1"/>
      </p:scale>
      <p:origin x="0" y="0"/>
    </p:cViewPr>
  </p:notesTextViewPr>
  <p:sorterViewPr>
    <p:cViewPr>
      <p:scale>
        <a:sx n="125" d="100"/>
        <a:sy n="125" d="100"/>
      </p:scale>
      <p:origin x="0" y="-40856"/>
    </p:cViewPr>
  </p:sorterViewPr>
  <p:notesViewPr>
    <p:cSldViewPr snapToGrid="0">
      <p:cViewPr varScale="1">
        <p:scale>
          <a:sx n="46" d="100"/>
          <a:sy n="46" d="100"/>
        </p:scale>
        <p:origin x="2664" y="4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openxmlformats.org/officeDocument/2006/relationships/customXml" Target="../customXml/item4.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9/18/2023</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7"/>
          <p:cNvSpPr>
            <a:spLocks noChangeArrowheads="1"/>
          </p:cNvSpPr>
          <p:nvPr/>
        </p:nvSpPr>
        <p:spPr bwMode="auto">
          <a:xfrm>
            <a:off x="1812650" y="309493"/>
            <a:ext cx="3788118" cy="58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59" tIns="45780" rIns="91559" bIns="45780">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2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2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6022860" y="125525"/>
            <a:ext cx="1125012" cy="1082983"/>
          </a:xfrm>
          <a:prstGeom prst="rect">
            <a:avLst/>
          </a:prstGeom>
        </p:spPr>
      </p:pic>
      <p:sp>
        <p:nvSpPr>
          <p:cNvPr id="5" name="Title 16"/>
          <p:cNvSpPr txBox="1">
            <a:spLocks/>
          </p:cNvSpPr>
          <p:nvPr/>
        </p:nvSpPr>
        <p:spPr>
          <a:xfrm>
            <a:off x="49109" y="3738835"/>
            <a:ext cx="7315199" cy="4067246"/>
          </a:xfrm>
          <a:prstGeom prst="rect">
            <a:avLst/>
          </a:prstGeom>
        </p:spPr>
        <p:txBody>
          <a:bodyPr lIns="91555" tIns="45778" rIns="91555" bIns="45778" anchor="ctr"/>
          <a:lstStyle/>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Ask, Care, Escort</a:t>
            </a:r>
          </a:p>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Base Module</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for DA Civilians</a:t>
            </a:r>
            <a:endParaRPr lang="en-US" altLang="en-US" sz="2500" b="1" i="1" dirty="0">
              <a:solidFill>
                <a:srgbClr val="FFC422"/>
              </a:solidFill>
              <a:latin typeface="Franklin Gothic Medium" charset="0"/>
              <a:ea typeface="Franklin Gothic Medium" charset="0"/>
              <a:cs typeface="Franklin Gothic Medium" charset="0"/>
            </a:endParaRPr>
          </a:p>
          <a:p>
            <a:pPr algn="ctr" defTabSz="915554">
              <a:spcBef>
                <a:spcPct val="0"/>
              </a:spcBef>
              <a:spcAft>
                <a:spcPts val="601"/>
              </a:spcAft>
              <a:defRPr/>
            </a:pPr>
            <a:r>
              <a:rPr lang="en-US" altLang="en-US" sz="2500" b="1" i="1" dirty="0">
                <a:solidFill>
                  <a:srgbClr val="FFC422"/>
                </a:solidFill>
                <a:latin typeface="Franklin Gothic Medium" charset="0"/>
                <a:ea typeface="Franklin Gothic Medium" charset="0"/>
                <a:cs typeface="Franklin Gothic Medium" charset="0"/>
              </a:rPr>
              <a:t>ACE Base +1</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September 2023</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VERSION 1.3</a:t>
            </a:r>
          </a:p>
        </p:txBody>
      </p:sp>
      <p:pic>
        <p:nvPicPr>
          <p:cNvPr id="2" name="Picture 1">
            <a:extLst>
              <a:ext uri="{FF2B5EF4-FFF2-40B4-BE49-F238E27FC236}">
                <a16:creationId xmlns:a16="http://schemas.microsoft.com/office/drawing/2014/main" id="{0F468EE4-1B9F-CA41-E56B-AEFEDA3B9C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2860" y="13855"/>
            <a:ext cx="1278485"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3D388EC5-A069-C2D1-71C7-23EC571201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05" y="125525"/>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51689715"/>
              </p:ext>
            </p:extLst>
          </p:nvPr>
        </p:nvGraphicFramePr>
        <p:xfrm>
          <a:off x="591799" y="482152"/>
          <a:ext cx="6428204" cy="1179181"/>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1179181">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7" name="Picture 16"/>
          <p:cNvPicPr>
            <a:picLocks noChangeAspect="1"/>
          </p:cNvPicPr>
          <p:nvPr/>
        </p:nvPicPr>
        <p:blipFill>
          <a:blip r:embed="rId3"/>
          <a:stretch>
            <a:fillRect/>
          </a:stretch>
        </p:blipFill>
        <p:spPr>
          <a:xfrm>
            <a:off x="714169" y="1252001"/>
            <a:ext cx="6003789" cy="6036016"/>
          </a:xfrm>
          <a:prstGeom prst="rect">
            <a:avLst/>
          </a:prstGeom>
        </p:spPr>
      </p:pic>
      <p:sp>
        <p:nvSpPr>
          <p:cNvPr id="6" name="TextBox 5">
            <a:extLst>
              <a:ext uri="{FF2B5EF4-FFF2-40B4-BE49-F238E27FC236}">
                <a16:creationId xmlns:a16="http://schemas.microsoft.com/office/drawing/2014/main" id="{040788E2-6D05-4C6D-9A06-093EE3F9771E}"/>
              </a:ext>
            </a:extLst>
          </p:cNvPr>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v-A</a:t>
            </a:r>
          </a:p>
        </p:txBody>
      </p:sp>
      <p:sp>
        <p:nvSpPr>
          <p:cNvPr id="3" name="TextBox 2">
            <a:extLst>
              <a:ext uri="{FF2B5EF4-FFF2-40B4-BE49-F238E27FC236}">
                <a16:creationId xmlns:a16="http://schemas.microsoft.com/office/drawing/2014/main" id="{1793648D-37BD-9A3D-C3B3-0944C41777E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2587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6166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350"/>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14448758"/>
              </p:ext>
            </p:extLst>
          </p:nvPr>
        </p:nvGraphicFramePr>
        <p:xfrm>
          <a:off x="217268" y="3614512"/>
          <a:ext cx="4312722" cy="500701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80979">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Welcome participants and introduce yourself and the training.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96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Welcome participants and </a:t>
                      </a:r>
                      <a:r>
                        <a:rPr lang="en-US" sz="1100" b="1" baseline="0" dirty="0">
                          <a:solidFill>
                            <a:schemeClr val="tx1"/>
                          </a:solidFill>
                          <a:latin typeface="Arial" panose="020B0604020202020204" pitchFamily="34" charset="0"/>
                          <a:cs typeface="Arial" panose="020B0604020202020204" pitchFamily="34" charset="0"/>
                        </a:rPr>
                        <a:t>i</a:t>
                      </a:r>
                      <a:r>
                        <a:rPr lang="en-US" sz="1100" b="1" dirty="0">
                          <a:solidFill>
                            <a:schemeClr val="tx1"/>
                          </a:solidFill>
                          <a:latin typeface="Arial" panose="020B0604020202020204" pitchFamily="34" charset="0"/>
                          <a:cs typeface="Arial" panose="020B0604020202020204" pitchFamily="34" charset="0"/>
                        </a:rPr>
                        <a:t>ntroduce yourself and the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338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Ask, Care, Escort training, which is also referred to as ACE training.</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0" i="1" u="none" strike="noStrike" baseline="0" dirty="0">
                          <a:latin typeface="Arial" panose="020B0604020202020204" pitchFamily="34" charset="0"/>
                          <a:cs typeface="Arial" panose="020B0604020202020204" pitchFamily="34" charset="0"/>
                        </a:rPr>
                        <a:t>[</a:t>
                      </a:r>
                      <a:r>
                        <a:rPr lang="en-US" sz="1100" b="1" i="1" u="none" strike="noStrike" baseline="0" dirty="0">
                          <a:latin typeface="Arial" panose="020B0604020202020204" pitchFamily="34" charset="0"/>
                          <a:cs typeface="Arial" panose="020B0604020202020204" pitchFamily="34" charset="0"/>
                        </a:rPr>
                        <a:t>NOTE</a:t>
                      </a:r>
                      <a:r>
                        <a:rPr lang="en-US" sz="1100" b="0" i="1" u="none" strike="noStrike" baseline="0" dirty="0">
                          <a:latin typeface="Arial" panose="020B0604020202020204" pitchFamily="34" charset="0"/>
                          <a:cs typeface="Arial" panose="020B0604020202020204" pitchFamily="34" charset="0"/>
                        </a:rPr>
                        <a:t>: Provide a brief introduction of yourself. Explain how you came to be facilitating ACE training. Along with the professional information, consider sharing a little about yourself personally. This can help build rapport and create a safe, trusting environment for the training.]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ACE training aims to increase suicide awareness and prevention efforts across the Army to include Soldiers, their families, and DA Civilians.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u="none" strike="noStrike" baseline="0" dirty="0">
                          <a:solidFill>
                            <a:schemeClr val="tx1"/>
                          </a:solidFill>
                          <a:latin typeface="Arial" panose="020B0604020202020204" pitchFamily="34" charset="0"/>
                          <a:cs typeface="Arial" panose="020B0604020202020204" pitchFamily="34" charset="0"/>
                        </a:rPr>
                        <a:t>You are here because you are a DA Civilian: someone who interacts regularly with Soldiers, Soldiers’ Circle of Support members, fellow DA Civilians, and your own personal Circle of Support</a:t>
                      </a:r>
                      <a:r>
                        <a:rPr lang="en-US" sz="1100" b="0" i="0" u="none" strike="noStrike" baseline="0" dirty="0">
                          <a:latin typeface="Arial" panose="020B0604020202020204" pitchFamily="34" charset="0"/>
                          <a:cs typeface="Arial" panose="020B0604020202020204" pitchFamily="34" charset="0"/>
                        </a:rPr>
                        <a:t>. The Circle of Support includes anyone that a person considers to be a priority within their support system, such as a spouse, significant other, parent, sibling, other family member, mentor, and friend.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u="none" strike="noStrike" baseline="0" dirty="0">
                          <a:solidFill>
                            <a:schemeClr val="tx1"/>
                          </a:solidFill>
                          <a:latin typeface="Arial" panose="020B0604020202020204" pitchFamily="34" charset="0"/>
                          <a:cs typeface="Arial" panose="020B0604020202020204" pitchFamily="34" charset="0"/>
                        </a:rPr>
                        <a:t>Thank you for being here. </a:t>
                      </a:r>
                      <a:endParaRPr lang="en-US" sz="1100" b="1" i="0" u="none" strike="noStrike" baseline="0"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11" name="Isosceles Triangle 10">
            <a:extLst>
              <a:ext uri="{FF2B5EF4-FFF2-40B4-BE49-F238E27FC236}">
                <a16:creationId xmlns:a16="http://schemas.microsoft.com/office/drawing/2014/main" id="{F33F10EF-E9D7-42A0-D2BA-9499B7236C9C}"/>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6" name="TextBox 5">
            <a:extLst>
              <a:ext uri="{FF2B5EF4-FFF2-40B4-BE49-F238E27FC236}">
                <a16:creationId xmlns:a16="http://schemas.microsoft.com/office/drawing/2014/main" id="{32AB3FF9-33AA-ED2C-7D26-B6DC3C6BF833}"/>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81620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75476131"/>
              </p:ext>
            </p:extLst>
          </p:nvPr>
        </p:nvGraphicFramePr>
        <p:xfrm>
          <a:off x="211666" y="397250"/>
          <a:ext cx="4389120" cy="123190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46422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6235690"/>
                  </a:ext>
                </a:extLst>
              </a:tr>
              <a:tr h="76768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start by reviewing the impact of suicide and the impact of suicide prevention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1-B</a:t>
            </a:r>
          </a:p>
        </p:txBody>
      </p:sp>
      <p:sp>
        <p:nvSpPr>
          <p:cNvPr id="8" name="TextBox 7">
            <a:extLst>
              <a:ext uri="{FF2B5EF4-FFF2-40B4-BE49-F238E27FC236}">
                <a16:creationId xmlns:a16="http://schemas.microsoft.com/office/drawing/2014/main" id="{11AD6C70-8907-43CE-BADF-7E3E7C6CC5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F1FA986-9C2F-FF37-2EC6-6164AB321D7C}"/>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85368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022687816"/>
              </p:ext>
            </p:extLst>
          </p:nvPr>
        </p:nvGraphicFramePr>
        <p:xfrm>
          <a:off x="205429" y="3413308"/>
          <a:ext cx="4312722" cy="4970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68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impact of suicide</a:t>
                      </a:r>
                      <a:r>
                        <a:rPr lang="en-US" sz="1100" b="1" baseline="0" dirty="0">
                          <a:solidFill>
                            <a:schemeClr val="tx1"/>
                          </a:solidFill>
                          <a:latin typeface="Arial" panose="020B0604020202020204" pitchFamily="34" charset="0"/>
                          <a:cs typeface="Arial" panose="020B0604020202020204" pitchFamily="34" charset="0"/>
                        </a:rPr>
                        <a:t> and that a comprehensive and integrated approach to suicide prevention involves everyone working together and doing their part.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4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79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suicide is a problem of great concern in the Army and exposure is associated with psychological impact.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35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a problem plaguing all parts of society, including the military.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unfortunately an issue that many of us are familiar with. </a:t>
                      </a:r>
                      <a:r>
                        <a:rPr lang="en-US" sz="1100" b="0" i="0" kern="1200" dirty="0">
                          <a:solidFill>
                            <a:schemeClr val="dk1"/>
                          </a:solidFill>
                          <a:effectLst/>
                          <a:latin typeface="Arial" panose="020B0604020202020204" pitchFamily="34" charset="0"/>
                          <a:ea typeface="+mn-ea"/>
                          <a:cs typeface="Arial" panose="020B0604020202020204" pitchFamily="34" charset="0"/>
                        </a:rPr>
                        <a:t>Some of us here today may have been affected in some way by the loss of someone to </a:t>
                      </a:r>
                      <a:br>
                        <a:rPr lang="en-US" sz="1100" b="0" i="0" kern="1200" dirty="0">
                          <a:solidFill>
                            <a:schemeClr val="dk1"/>
                          </a:solidFill>
                          <a:effectLst/>
                          <a:latin typeface="Arial" panose="020B0604020202020204" pitchFamily="34" charset="0"/>
                          <a:ea typeface="+mn-ea"/>
                          <a:cs typeface="Arial" panose="020B0604020202020204" pitchFamily="34" charset="0"/>
                        </a:rPr>
                      </a:br>
                      <a:r>
                        <a:rPr lang="en-US" sz="1100" b="0" i="0" kern="1200" dirty="0">
                          <a:solidFill>
                            <a:schemeClr val="dk1"/>
                          </a:solidFill>
                          <a:effectLst/>
                          <a:latin typeface="Arial" panose="020B0604020202020204" pitchFamily="34" charset="0"/>
                          <a:ea typeface="+mn-ea"/>
                          <a:cs typeface="Arial" panose="020B0604020202020204" pitchFamily="34" charset="0"/>
                        </a:rPr>
                        <a:t>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One suicide is too many. What’s more, each</a:t>
                      </a:r>
                      <a:r>
                        <a:rPr lang="en-US" sz="1100" b="0" i="0" kern="1200" baseline="0" dirty="0">
                          <a:solidFill>
                            <a:schemeClr val="tx1"/>
                          </a:solidFill>
                          <a:effectLst/>
                          <a:latin typeface="Arial" panose="020B0604020202020204" pitchFamily="34" charset="0"/>
                          <a:ea typeface="+mn-ea"/>
                          <a:cs typeface="Arial" panose="020B0604020202020204" pitchFamily="34" charset="0"/>
                        </a:rPr>
                        <a:t> suicide impacts more than just the person who died. </a:t>
                      </a:r>
                      <a:r>
                        <a:rPr lang="en-US" sz="1100" b="0" i="0" kern="1200" dirty="0">
                          <a:solidFill>
                            <a:schemeClr val="tx1"/>
                          </a:solidFill>
                          <a:effectLst/>
                          <a:latin typeface="Arial" panose="020B0604020202020204" pitchFamily="34" charset="0"/>
                          <a:ea typeface="+mn-ea"/>
                          <a:cs typeface="Arial" panose="020B0604020202020204" pitchFamily="34" charset="0"/>
                        </a:rPr>
                        <a:t>Professionals who study suicide have stated that approximately 135 people are impacted by each suicide death. A </a:t>
                      </a:r>
                      <a:r>
                        <a:rPr lang="en-US" sz="1100" b="0" i="0" kern="1200" baseline="0" dirty="0">
                          <a:solidFill>
                            <a:schemeClr val="tx1"/>
                          </a:solidFill>
                          <a:effectLst/>
                          <a:latin typeface="Arial" panose="020B0604020202020204" pitchFamily="34" charset="0"/>
                          <a:ea typeface="+mn-ea"/>
                          <a:cs typeface="Arial" panose="020B0604020202020204" pitchFamily="34" charset="0"/>
                        </a:rPr>
                        <a:t>loss of life due to suicide creates a ripple effect. </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Researchers found that exposure to suicide was associated with higher depression, anxiety, and suicidal ideation; this effect was exacerbated by the closeness to the person lost to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Simply put, suicide can put the psychological well-being of Soldiers, DA Civilians, and families at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7" name="Isosceles Triangle 6">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3" name="TextBox 2">
            <a:extLst>
              <a:ext uri="{FF2B5EF4-FFF2-40B4-BE49-F238E27FC236}">
                <a16:creationId xmlns:a16="http://schemas.microsoft.com/office/drawing/2014/main" id="{CCD5C372-FFF2-AB34-B695-C6633C996961}"/>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10217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92151545"/>
              </p:ext>
            </p:extLst>
          </p:nvPr>
        </p:nvGraphicFramePr>
        <p:xfrm>
          <a:off x="211666" y="397251"/>
          <a:ext cx="4389120" cy="826590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865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the quote on the slide by Lloyd Austin III.</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68635522"/>
                  </a:ext>
                </a:extLst>
              </a:tr>
              <a:tr h="1322764">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Secretary of Defense, and retired U.S. Army four-star general, Lloyd Austin III said, “Every death by suicide is a tragedy that impacts our people, our military units, and our readiness. That's why we remain committed to a comprehensive and integrated approach to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526047"/>
                  </a:ext>
                </a:extLst>
              </a:tr>
              <a:tr h="2865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Describe the impact of suicide prevention and intervention training and that each person has a role to play in lessening the impact of suicide within the Army Family.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122357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There are many factors that contribute to suicide. Suicide is a </a:t>
                      </a:r>
                      <a:r>
                        <a:rPr lang="en-US" sz="1100" b="0" i="0" kern="1200" dirty="0">
                          <a:solidFill>
                            <a:schemeClr val="tx1"/>
                          </a:solidFill>
                          <a:effectLst/>
                          <a:latin typeface="Arial" panose="020B0604020202020204" pitchFamily="34" charset="0"/>
                          <a:ea typeface="+mn-ea"/>
                          <a:cs typeface="Arial" panose="020B0604020202020204" pitchFamily="34" charset="0"/>
                        </a:rPr>
                        <a:t>complex issue that the Army takes seriously.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The Army as an organization is doubling down on efforts to prevent suicide and its tragic effects, but it cannot be done without each and every one of you in this room.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You are part of the comprehensive and integrated approach to preventing suicide and protecting others from its devastating impacts.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The Army and its people need you to concentrate your efforts in the prevention strategies within your control and influence, which will be covered in today’s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Explain that the training is designed to be interactive; engagement is encouraged and expected.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39582079"/>
                  </a:ext>
                </a:extLst>
              </a:tr>
              <a:tr h="2029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to be interactive; there will be opportunities for large and small group discussions. Your contributions are valuable. Furthermore, I encourage you to ask questions if and when they arise.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between you and Soldiers, Soldiers’ Circle of Support members, fellow DA Civilians, as well as others in your personal Circle of Support,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and engaging in the discussions and activities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8159178"/>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2-B</a:t>
            </a:r>
          </a:p>
        </p:txBody>
      </p:sp>
      <p:sp>
        <p:nvSpPr>
          <p:cNvPr id="8" name="TextBox 7">
            <a:extLst>
              <a:ext uri="{FF2B5EF4-FFF2-40B4-BE49-F238E27FC236}">
                <a16:creationId xmlns:a16="http://schemas.microsoft.com/office/drawing/2014/main" id="{CFBA70CC-752F-42F6-B48E-3B082AF0EE0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AA702D7-9AD1-4337-7DB1-E8C8DB3E1580}"/>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98110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538119844"/>
              </p:ext>
            </p:extLst>
          </p:nvPr>
        </p:nvGraphicFramePr>
        <p:xfrm>
          <a:off x="227146" y="3429063"/>
          <a:ext cx="4312722" cy="580254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324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Facilitate small group discussions that allow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participants to personally connect their values to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707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potential discomfort of talking about and taking action toward suicide prevention, and introduce values as a way to help guide one’s actions.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15976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Taking direct action to address concerning situations or behaviors you notice in yourself or others can be uncomfortable.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One way to help a person to take necessary action, despite discomfort, is to leverage one’s values.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Values are the beliefs or attitudes that motivate a person to act one way or another. Values often reflect what a person deems as right or wrong, or important and unimportant.</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Simply put, v</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alues drive behavior.</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Tapping into yo</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ur values can help you take action during difficult situations.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822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participants about their personal or family values and reference the Army Values.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1830413"/>
                  </a:ext>
                </a:extLst>
              </a:tr>
              <a:tr h="119896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are some of your personal or family values?</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Get a few responses. You may ask them to define or describe the value for context.]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is a values-based organization, Soldiers have all been taught the Army Values and the LDRSHIP</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acronym</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since they first joined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Army.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125707"/>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3-A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9479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9" name="Rectangle 8"/>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652B0A12-FC82-4E66-B89D-F32D88A7ECC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0147727-0F09-FBE6-F8EE-983593B218B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55373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51737503"/>
              </p:ext>
            </p:extLst>
          </p:nvPr>
        </p:nvGraphicFramePr>
        <p:xfrm>
          <a:off x="211666" y="397252"/>
          <a:ext cx="4389120" cy="857296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9178">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Due to your connection with Soldiers, you may be familiar with these values and have perhaps even embraced them as your own or as central values within your own family unit.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It’s not just knowing these values, though, it’s putting these values into action.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271710"/>
                  </a:ext>
                </a:extLst>
              </a:tr>
              <a:tr h="53917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Set up a small group exercise that highlights the usefulness of tapping into v</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alues to drive behavior that supports suicide prevention.</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84364985"/>
                  </a:ext>
                </a:extLst>
              </a:tr>
              <a:tr h="227334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small group</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activity that can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help you discover the usefulness of leveraging values to engage in suicide prevention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First, you will get in a small group of 3-4 people and discuss the questions posed on the slide: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How can these Army Values, or your own personal or family values, be leveraged to help reduce suicide risk within your support circle?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Afterwards, we will come back together and I will ask you to share your thoughts with the large group. </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8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Debrief the small group discussion exercise.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96865141"/>
                  </a:ext>
                </a:extLst>
              </a:tr>
              <a:tr h="228522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Who would like to share the values their group chose to discuss and how the values are linked to suicide prevention? </a:t>
                      </a:r>
                    </a:p>
                    <a:p>
                      <a:pPr marL="0" lvl="0" indent="0">
                        <a:spcAft>
                          <a:spcPts val="600"/>
                        </a:spcAft>
                        <a:buFont typeface="Arial" panose="020B0604020202020204" pitchFamily="34" charset="0"/>
                        <a:buNone/>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If no one actively volunteers, you may need to call on a couple of groups. In case they need further prodding, you can share an example from below.</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INTEGRITY: integrity guides you to do what’s right, legally and morally. When you see someone struggling, you act. This could range from daily activities to assisting someone who is facing a more serious challenge.</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PERSONAL COURAGE: sometimes it takes acting with courage to get out of your comfort zone, have a hard conversation, do the right thing, work through challenges, or help those in need.]</a:t>
                      </a:r>
                      <a:endParaRPr lang="en-US" sz="1100" dirty="0">
                        <a:solidFill>
                          <a:srgbClr val="FF0000"/>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802863"/>
                  </a:ext>
                </a:extLst>
              </a:tr>
              <a:tr h="2778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66435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Sometimes,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we may need to intentionally draw upon our values to take important action</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This takes us to the purpose of today’s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3-B</a:t>
            </a:r>
          </a:p>
        </p:txBody>
      </p:sp>
      <p:sp>
        <p:nvSpPr>
          <p:cNvPr id="8" name="TextBox 7">
            <a:extLst>
              <a:ext uri="{FF2B5EF4-FFF2-40B4-BE49-F238E27FC236}">
                <a16:creationId xmlns:a16="http://schemas.microsoft.com/office/drawing/2014/main" id="{11AD6C70-8907-43CE-BADF-7E3E7C6CC5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A626A3BA-3726-0E63-EB0A-B9469DD07523}"/>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24322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57381979"/>
              </p:ext>
            </p:extLst>
          </p:nvPr>
        </p:nvGraphicFramePr>
        <p:xfrm>
          <a:off x="227146" y="3429064"/>
          <a:ext cx="4312722" cy="315461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1955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acknowledge that the training focuses on Soldier-focused examples to ensure relevance for all participants.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606">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73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0809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purpose of the ACE Base module is two-fold. First, this training will increase awareness of protective factors, risk factors, and warning signs that contribute to a person’s level of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Second, the training will equip you with specific actions that can be taken to bolster protective factors, mitigate risk, and intervene in a crisis in order to help prevent suicide by utilizing the steps Ask, Care, Escort (ACE).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4" name="TextBox 3">
            <a:extLst>
              <a:ext uri="{FF2B5EF4-FFF2-40B4-BE49-F238E27FC236}">
                <a16:creationId xmlns:a16="http://schemas.microsoft.com/office/drawing/2014/main" id="{9913E77B-C045-972F-2B32-F871C5EC64E0}"/>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07597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378426"/>
              </p:ext>
            </p:extLst>
          </p:nvPr>
        </p:nvGraphicFramePr>
        <p:xfrm>
          <a:off x="195624" y="397250"/>
          <a:ext cx="4389120" cy="4536134"/>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37109">
                <a:tc>
                  <a:txBody>
                    <a:bodyPr/>
                    <a:lstStyle/>
                    <a:p>
                      <a:pPr algn="ct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67351961"/>
                  </a:ext>
                </a:extLst>
              </a:tr>
              <a:tr h="237109">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12"/>
                        </a:rPr>
                        <a:t>In today’s training, a majority of the examples, discussions, and activities will be focused on how a DA Civilian may apply ACE concepts with a Soldier.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12"/>
                        </a:rPr>
                        <a:t>The Soldier-focused examples are not to discount the importance of other people or relationships in your lives such as colleagues, friends, and family members.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12"/>
                        </a:rPr>
                        <a:t>The Soldier-focused examples are simply the most relevant given every participant attending this training today is here because of having a vested interest in supporting Soldiers and the Army mission. </a:t>
                      </a:r>
                      <a:endPar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Please note, though, that the concepts, skills, and strategies you learn today in ACE training can help you provide support to anyone, not just Soldiers. </a:t>
                      </a:r>
                      <a:endParaRPr lang="en-US" sz="1100" b="0" dirty="0">
                        <a:latin typeface="Arial 12"/>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178340"/>
                  </a:ext>
                </a:extLst>
              </a:tr>
              <a:tr h="23710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72338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Let’s get started with a simple overview of the Ask, Care, Escort process.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4-B</a:t>
            </a:r>
          </a:p>
        </p:txBody>
      </p:sp>
      <p:sp>
        <p:nvSpPr>
          <p:cNvPr id="8" name="TextBox 7">
            <a:extLst>
              <a:ext uri="{FF2B5EF4-FFF2-40B4-BE49-F238E27FC236}">
                <a16:creationId xmlns:a16="http://schemas.microsoft.com/office/drawing/2014/main" id="{ECC9B923-C176-47E1-B0C7-ABEAD9A4276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953A0FC5-E179-75B2-EF0B-0AC45F329A9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33973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31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7468" eaLnBrk="0" fontAlgn="base" hangingPunct="0">
              <a:spcBef>
                <a:spcPct val="0"/>
              </a:spcBef>
              <a:spcAft>
                <a:spcPts val="628"/>
              </a:spcAft>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670407661"/>
              </p:ext>
            </p:extLst>
          </p:nvPr>
        </p:nvGraphicFramePr>
        <p:xfrm>
          <a:off x="227146" y="3429064"/>
          <a:ext cx="4312722" cy="51638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2015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a brief introduction of the Ask, Care, Escort (ACE) process.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23">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996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brief introduction of the Ask, Care, Escort (ACE) process.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84400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This slide is intended to be a brief introduction of ACE.]</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3038" indent="-173038">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There are many suicide prevention and intervention strategies that exist and are taught in communities and schools. The Ask, Care, Escort– or ACE – approach is the one the Army uses.</a:t>
                      </a:r>
                    </a:p>
                    <a:p>
                      <a:pPr marL="173038" indent="-173038">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ACE is a series of steps to take to help lower the risk of suicide and protect people from the devastating effects of suicide.</a:t>
                      </a:r>
                    </a:p>
                    <a:p>
                      <a:pPr marL="173038" indent="-173038">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The steps of ACE include</a:t>
                      </a:r>
                    </a:p>
                    <a:p>
                      <a:pPr marL="346075" lvl="1" indent="-11430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ASK, such as to ask a Soldier or family member how they are doing</a:t>
                      </a:r>
                    </a:p>
                    <a:p>
                      <a:pPr marL="346075" lvl="1" indent="-11430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CARE, such as to be present and actively listen to what the person has to share</a:t>
                      </a:r>
                    </a:p>
                    <a:p>
                      <a:pPr marL="346075" lvl="1" indent="-11430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ESCORT, such as to get the person to the support they need based on their situation. We will cover the various ways and resources to escort a person later in the training.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27052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2" name="TextBox 1">
            <a:extLst>
              <a:ext uri="{FF2B5EF4-FFF2-40B4-BE49-F238E27FC236}">
                <a16:creationId xmlns:a16="http://schemas.microsoft.com/office/drawing/2014/main" id="{C19F0EE4-37D5-683F-D166-CA89E8133EB7}"/>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25956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4209051"/>
              </p:ext>
            </p:extLst>
          </p:nvPr>
        </p:nvGraphicFramePr>
        <p:xfrm>
          <a:off x="211666" y="397250"/>
          <a:ext cx="4389120" cy="302951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71454">
                <a:tc>
                  <a:txBody>
                    <a:bodyPr/>
                    <a:lstStyle/>
                    <a:p>
                      <a:pPr algn="ct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that ACE can be used in crisis and non-crisis situations and state the participants’ role in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113325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lvl="1" indent="-173038">
                        <a:spcAft>
                          <a:spcPts val="600"/>
                        </a:spcAft>
                        <a:buFont typeface="Arial" panose="020B0604020202020204" pitchFamily="34" charset="0"/>
                        <a:buChar char="•"/>
                      </a:pPr>
                      <a:r>
                        <a:rPr lang="en-US" sz="1100"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ability to use ACE, especially in crisis situations, can help reduce the risk and impact of suicide.</a:t>
                      </a:r>
                    </a:p>
                    <a:p>
                      <a:pPr marL="173038" marR="0" lvl="1" indent="-17303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ACE can be used to understand if a person is struggling and to help them get to necessary resources; it can also be used to simply strengthen relationships and build trust and cohesion.</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role in suicide prevention is to recognize risk and mitigate it when possible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by taking appropriate action. To do this, you must know what to look out for.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starts with knowing a person’s baseline.</a:t>
                      </a:r>
                      <a:endPar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5-B</a:t>
            </a:r>
          </a:p>
        </p:txBody>
      </p:sp>
      <p:sp>
        <p:nvSpPr>
          <p:cNvPr id="8" name="TextBox 7">
            <a:extLst>
              <a:ext uri="{FF2B5EF4-FFF2-40B4-BE49-F238E27FC236}">
                <a16:creationId xmlns:a16="http://schemas.microsoft.com/office/drawing/2014/main" id="{ECC9B923-C176-47E1-B0C7-ABEAD9A4276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Arial" panose="020B060402020202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R="0" lvl="0" algn="l" defTabSz="914400" rtl="0" eaLnBrk="1" fontAlgn="base" latinLnBrk="0" hangingPunct="1">
              <a:lnSpc>
                <a:spcPct val="100000"/>
              </a:lnSpc>
              <a:spcBef>
                <a:spcPct val="0"/>
              </a:spcBef>
              <a:spcAft>
                <a:spcPts val="600"/>
              </a:spcAft>
              <a:buClrTx/>
              <a:buSzTx/>
              <a:tabLst/>
              <a:defRPr/>
            </a:pPr>
            <a:r>
              <a:rPr lang="en-US" sz="1200"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A4C0B2FD-116E-5996-1DDA-118479B2960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20522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42470337"/>
              </p:ext>
            </p:extLst>
          </p:nvPr>
        </p:nvGraphicFramePr>
        <p:xfrm>
          <a:off x="227146" y="3429063"/>
          <a:ext cx="4312722" cy="507118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263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guide a brief exercise to engage participants in identifying deviations from baseline.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91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540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0815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baseline is a person’s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typical behavior</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moods, how they normally react to stress, and their usual coping behaviors.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Knowing a person’s baseline helps you recognize if there is anything “out of the norm” occurring – both in a positive sense and a negative sense.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715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Guide participants through a quick exercise of identifying deviations from baseline.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29975521"/>
                  </a:ext>
                </a:extLst>
              </a:tr>
              <a:tr h="109673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 quick exercise to build your baseline awareness skills.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Think of a person with whom you regularly interact with. It can be a Soldier or another person like a family member or friend. Now, consider their baseline, think of their typical mood or temperament, think about their typical behaviors or habits, and how they normally react to stress or to stressful situations.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Now let’s consider what this person is like when they deviate from their baseline.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1730738"/>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6-A</a:t>
            </a:r>
          </a:p>
        </p:txBody>
      </p:sp>
      <p:sp>
        <p:nvSpPr>
          <p:cNvPr id="10" name="TextBox 9">
            <a:extLst>
              <a:ext uri="{FF2B5EF4-FFF2-40B4-BE49-F238E27FC236}">
                <a16:creationId xmlns:a16="http://schemas.microsoft.com/office/drawing/2014/main" id="{85C0A654-957B-4CFB-B845-3CBD0D5C815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Isosceles Triangle 3">
            <a:extLst>
              <a:ext uri="{FF2B5EF4-FFF2-40B4-BE49-F238E27FC236}">
                <a16:creationId xmlns:a16="http://schemas.microsoft.com/office/drawing/2014/main" id="{08C97DF4-9ED7-4C82-CD73-5940267913F1}"/>
              </a:ext>
            </a:extLst>
          </p:cNvPr>
          <p:cNvSpPr/>
          <p:nvPr/>
        </p:nvSpPr>
        <p:spPr>
          <a:xfrm rot="5400000">
            <a:off x="427052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2" name="Rectangle 1">
            <a:extLst>
              <a:ext uri="{FF2B5EF4-FFF2-40B4-BE49-F238E27FC236}">
                <a16:creationId xmlns:a16="http://schemas.microsoft.com/office/drawing/2014/main" id="{539DF957-61B9-5025-774A-4EE3E5EA0623}"/>
              </a:ext>
            </a:extLst>
          </p:cNvPr>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3" name="TextBox 2">
            <a:extLst>
              <a:ext uri="{FF2B5EF4-FFF2-40B4-BE49-F238E27FC236}">
                <a16:creationId xmlns:a16="http://schemas.microsoft.com/office/drawing/2014/main" id="{E7A7D566-7787-7663-4B93-35ABAE282870}"/>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23109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84393225"/>
              </p:ext>
            </p:extLst>
          </p:nvPr>
        </p:nvGraphicFramePr>
        <p:xfrm>
          <a:off x="211666" y="397249"/>
          <a:ext cx="4389120" cy="8811177"/>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427210">
                <a:tc>
                  <a:txBody>
                    <a:bodyPr/>
                    <a:lstStyle/>
                    <a:p>
                      <a:pPr algn="ct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participants for signs or indicators that the person they’ve selected is having an exceptionally good day.</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08263115"/>
                  </a:ext>
                </a:extLst>
              </a:tr>
              <a:tr h="2911464">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are some signs or indicators that this person is having an exceptionally good day?</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Examples might include</a:t>
                      </a:r>
                    </a:p>
                    <a:p>
                      <a:pPr marL="346075" marR="0" lvl="0" indent="-111125" algn="l" defTabSz="457200" rtl="0" eaLnBrk="1" fontAlgn="auto" latinLnBrk="0" hangingPunct="1">
                        <a:lnSpc>
                          <a:spcPct val="100000"/>
                        </a:lnSpc>
                        <a:spcBef>
                          <a:spcPts val="0"/>
                        </a:spcBef>
                        <a:spcAft>
                          <a:spcPts val="600"/>
                        </a:spcAft>
                        <a:buClrTx/>
                        <a:buSzTx/>
                        <a:buFontTx/>
                        <a:buChar char="-"/>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offers to cook dinner or help out with a chore</a:t>
                      </a:r>
                    </a:p>
                    <a:p>
                      <a:pPr marL="346075" marR="0" lvl="0" indent="-111125" algn="l" defTabSz="457200" rtl="0" eaLnBrk="1" fontAlgn="auto" latinLnBrk="0" hangingPunct="1">
                        <a:lnSpc>
                          <a:spcPct val="100000"/>
                        </a:lnSpc>
                        <a:spcBef>
                          <a:spcPts val="0"/>
                        </a:spcBef>
                        <a:spcAft>
                          <a:spcPts val="600"/>
                        </a:spcAft>
                        <a:buClrTx/>
                        <a:buSzTx/>
                        <a:buFontTx/>
                        <a:buChar char="-"/>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engaged; wants to share about their day and hear about mine</a:t>
                      </a:r>
                    </a:p>
                    <a:p>
                      <a:pPr marL="346075" marR="0" lvl="0" indent="-111125" algn="l" defTabSz="457200" rtl="0" eaLnBrk="1" fontAlgn="auto" latinLnBrk="0" hangingPunct="1">
                        <a:lnSpc>
                          <a:spcPct val="100000"/>
                        </a:lnSpc>
                        <a:spcBef>
                          <a:spcPts val="0"/>
                        </a:spcBef>
                        <a:spcAft>
                          <a:spcPts val="600"/>
                        </a:spcAft>
                        <a:buClrTx/>
                        <a:buSzTx/>
                        <a:buFontTx/>
                        <a:buChar char="-"/>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has patience with small annoyances; let’s things go that might typically get on their nerves.]</a:t>
                      </a:r>
                    </a:p>
                    <a:p>
                      <a:pPr marL="171450" indent="-171450" algn="l">
                        <a:spcAft>
                          <a:spcPts val="600"/>
                        </a:spcAft>
                        <a:buFont typeface="Arial" panose="020B0604020202020204" pitchFamily="34" charset="0"/>
                        <a:buChar char="•"/>
                        <a:defRPr/>
                      </a:pPr>
                      <a:r>
                        <a:rPr lang="en-US" sz="1100" kern="0" dirty="0">
                          <a:solidFill>
                            <a:schemeClr val="tx1"/>
                          </a:solidFill>
                          <a:latin typeface="Arial" panose="020B0604020202020204" pitchFamily="34" charset="0"/>
                          <a:ea typeface="Verdana" panose="020B0604030504040204" pitchFamily="34" charset="0"/>
                          <a:cs typeface="Arial" panose="020B0604020202020204" pitchFamily="34" charset="0"/>
                        </a:rPr>
                        <a:t>You can use this knowledge to help build connection by pointing out that you have noticed that person is in a good mood and asking what is causing that good mood.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ea typeface="Verdana" panose="020B0604030504040204" pitchFamily="34" charset="0"/>
                          <a:cs typeface="Arial" panose="020B0604020202020204" pitchFamily="34" charset="0"/>
                        </a:rPr>
                        <a:t>Likewise, having a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baseline can also help you identify if someone is behaving uncharacteristically, which could be a sign that something is “off” with them and could prompt you to ask if they are doing okay.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Bottom line, knowing the baseline of those around you is foundational to recognizing change and identifying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947939"/>
                  </a:ext>
                </a:extLst>
              </a:tr>
              <a:tr h="5638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the importance of a Circle of Support versus a line of support – a person may show different sides or signs to various people based on relationships or roles.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75525946"/>
                  </a:ext>
                </a:extLst>
              </a:tr>
              <a:tr h="2253137">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person may show different “sides” or behaviors to different people. Your specific role in a person’s life and your perspective and intuition is important.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a Soldier may “keep it together” at work, but show signs of stress or overwhelm at home with loved ones or with those they feel closest with.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Yet, the opposite can be true too where a Soldier may feel the need to keep a strong sense of stability with the family, but others the Soldier works with might recognize change in behavior at work.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the value of a “Circle of Support” versus a line of support. It is of great value to have multiple people with invested concern and investment in each others’ lives so that deviations from baseline can be detected.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029843"/>
                  </a:ext>
                </a:extLst>
              </a:tr>
              <a:tr h="3991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700478">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Now that you understand the foundational step of knowing a person’s baseline, we will review protective factors, risk factors, and warning signs to </a:t>
                      </a:r>
                      <a:br>
                        <a:rPr lang="en-US" sz="1100" b="0" i="0" kern="1200" baseline="0" dirty="0">
                          <a:solidFill>
                            <a:schemeClr val="dk1"/>
                          </a:solidFill>
                          <a:effectLst/>
                          <a:latin typeface="Arial" panose="020B0604020202020204" pitchFamily="34" charset="0"/>
                          <a:ea typeface="+mn-ea"/>
                          <a:cs typeface="Arial" panose="020B0604020202020204" pitchFamily="34" charset="0"/>
                        </a:rPr>
                      </a:br>
                      <a:r>
                        <a:rPr lang="en-US" sz="1100" b="0" i="0" kern="1200" baseline="0" dirty="0">
                          <a:solidFill>
                            <a:schemeClr val="dk1"/>
                          </a:solidFill>
                          <a:effectLst/>
                          <a:latin typeface="Arial" panose="020B0604020202020204" pitchFamily="34" charset="0"/>
                          <a:ea typeface="+mn-ea"/>
                          <a:cs typeface="Arial" panose="020B0604020202020204" pitchFamily="34" charset="0"/>
                        </a:rPr>
                        <a:t>help you recognize a person’s level of risk.</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6-B</a:t>
            </a:r>
          </a:p>
        </p:txBody>
      </p:sp>
      <p:sp>
        <p:nvSpPr>
          <p:cNvPr id="8" name="TextBox 7">
            <a:extLst>
              <a:ext uri="{FF2B5EF4-FFF2-40B4-BE49-F238E27FC236}">
                <a16:creationId xmlns:a16="http://schemas.microsoft.com/office/drawing/2014/main" id="{ECC9B923-C176-47E1-B0C7-ABEAD9A4276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base" latinLnBrk="0" hangingPunct="1">
              <a:lnSpc>
                <a:spcPct val="100000"/>
              </a:lnSpc>
              <a:spcBef>
                <a:spcPct val="0"/>
              </a:spcBef>
              <a:spcAft>
                <a:spcPts val="600"/>
              </a:spcAft>
              <a:buClrTx/>
              <a:buSzTx/>
              <a:tabLst/>
              <a:defRPr/>
            </a:pPr>
            <a:r>
              <a:rPr lang="en-US" sz="1200"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9" name="TextBox 8">
            <a:extLst>
              <a:ext uri="{FF2B5EF4-FFF2-40B4-BE49-F238E27FC236}">
                <a16:creationId xmlns:a16="http://schemas.microsoft.com/office/drawing/2014/main" id="{C9602DB8-FC0D-62D5-C694-66063E4F634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491595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dirty="0">
                <a:solidFill>
                  <a:prstClr val="black"/>
                </a:solidFill>
                <a:latin typeface="Arial" panose="020B0604020202020204" pitchFamily="34" charset="0"/>
                <a:cs typeface="Arial" panose="020B0604020202020204" pitchFamily="34" charset="0"/>
              </a:rPr>
              <a:t>[</a:t>
            </a:r>
            <a:r>
              <a:rPr lang="en-US" sz="1200" b="1" i="1" dirty="0">
                <a:solidFill>
                  <a:prstClr val="black"/>
                </a:solidFill>
                <a:latin typeface="Arial" panose="020B0604020202020204" pitchFamily="34" charset="0"/>
                <a:cs typeface="Arial" panose="020B0604020202020204" pitchFamily="34" charset="0"/>
              </a:rPr>
              <a:t>NOTE</a:t>
            </a:r>
            <a:r>
              <a:rPr lang="en-US" sz="1200" i="1" dirty="0">
                <a:solidFill>
                  <a:prstClr val="black"/>
                </a:solidFill>
                <a:latin typeface="Arial" panose="020B0604020202020204" pitchFamily="34" charset="0"/>
                <a:cs typeface="Arial" panose="020B0604020202020204" pitchFamily="34" charset="0"/>
              </a:rPr>
              <a:t>: IAW ATP 5-19, managing risk is a process of identifying, assessing, and controlling risk arising from a recognized set of factors.]</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88166429"/>
              </p:ext>
            </p:extLst>
          </p:nvPr>
        </p:nvGraphicFramePr>
        <p:xfrm>
          <a:off x="227146" y="3429065"/>
          <a:ext cx="4312722" cy="549119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6172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Using the traffic light metaphor, provide an overview of protective factors, risk factors, and warning signs that can help DA Civilians identify, assess, and mitigate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25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traffic light metaphor.</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26905">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Arial" panose="020B0604020202020204" pitchFamily="34" charset="0"/>
                        <a:buNone/>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traffic light metaphor. DO NOT spend much time explaining each element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ahead</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Consider a traffic light. A </a:t>
                      </a:r>
                      <a:r>
                        <a:rPr lang="en-US" sz="1100" kern="0" dirty="0">
                          <a:solidFill>
                            <a:schemeClr val="tx1"/>
                          </a:solidFill>
                          <a:latin typeface="Arial" panose="020B0604020202020204" pitchFamily="34" charset="0"/>
                          <a:cs typeface="Arial" panose="020B0604020202020204" pitchFamily="34" charset="0"/>
                        </a:rPr>
                        <a:t>traffic light helps to manage and control the risk of preventable traffic accidents that can result in injury or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 traffic light can serve a similar purpose and simplified framework for suicide prevention. The colors represent the levels of risk, and specifically the type</a:t>
                      </a:r>
                      <a:r>
                        <a:rPr lang="en-US" sz="1100" kern="0" baseline="0" dirty="0">
                          <a:solidFill>
                            <a:schemeClr val="tx1"/>
                          </a:solidFill>
                          <a:latin typeface="Arial" panose="020B0604020202020204" pitchFamily="34" charset="0"/>
                          <a:cs typeface="Arial" panose="020B0604020202020204" pitchFamily="34" charset="0"/>
                        </a:rPr>
                        <a:t> of </a:t>
                      </a:r>
                      <a:r>
                        <a:rPr lang="en-US" sz="1100" kern="0" dirty="0">
                          <a:solidFill>
                            <a:schemeClr val="tx1"/>
                          </a:solidFill>
                          <a:latin typeface="Arial" panose="020B0604020202020204" pitchFamily="34" charset="0"/>
                          <a:cs typeface="Arial" panose="020B0604020202020204" pitchFamily="34" charset="0"/>
                        </a:rPr>
                        <a:t>behaviors being demonstrated,</a:t>
                      </a:r>
                      <a:r>
                        <a:rPr lang="en-US" sz="1100" kern="0" baseline="0" dirty="0">
                          <a:solidFill>
                            <a:schemeClr val="tx1"/>
                          </a:solidFill>
                          <a:latin typeface="Arial" panose="020B0604020202020204" pitchFamily="34" charset="0"/>
                          <a:cs typeface="Arial" panose="020B0604020202020204" pitchFamily="34" charset="0"/>
                        </a:rPr>
                        <a:t> while also providing guidance as to what steps to take to mitigate risk.</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2368">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risk levels according to traffic</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light colors such as green light protective factors, yellow light risk factors, and red light warning signs.</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8225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Green lights mean drive on with relative safety. Protective factors are behaviors or support systems that </a:t>
                      </a:r>
                      <a:r>
                        <a:rPr lang="en-US" sz="1100" dirty="0">
                          <a:latin typeface="Arial" panose="020B0604020202020204" pitchFamily="34" charset="0"/>
                          <a:cs typeface="Arial" panose="020B0604020202020204" pitchFamily="34" charset="0"/>
                        </a:rPr>
                        <a:t>help to decrease the chances that a combination of risk factors and life challenges result in negative outcomes.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7-A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3" name="TextBox 2">
            <a:extLst>
              <a:ext uri="{FF2B5EF4-FFF2-40B4-BE49-F238E27FC236}">
                <a16:creationId xmlns:a16="http://schemas.microsoft.com/office/drawing/2014/main" id="{2A814B95-9D84-DF5A-0A8F-86AF782D6CB4}"/>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519743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1031667"/>
              </p:ext>
            </p:extLst>
          </p:nvPr>
        </p:nvGraphicFramePr>
        <p:xfrm>
          <a:off x="211666" y="397250"/>
          <a:ext cx="4389120" cy="820983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597046">
                <a:tc>
                  <a:txBody>
                    <a:bodyPr/>
                    <a:lstStyle/>
                    <a:p>
                      <a:pPr marL="171450" indent="-171450" algn="ctr">
                        <a:spcBef>
                          <a:spcPts val="0"/>
                        </a:spcBef>
                        <a:spcAft>
                          <a:spcPts val="600"/>
                        </a:spcAft>
                        <a:buFont typeface="Arial" panose="020B0604020202020204" pitchFamily="34" charset="0"/>
                        <a:buChar char="•"/>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Yellow lights mean caution. Risk factors are issues that increase suicide risk. While risk factors alone do not necessarily indicate an emergency or crisis, a combination of risk factors would increase concern.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Red lights mean stop. Warning signs are time-sensitive concerns and indicate the highest level of risk. When you recognize warning signs, you must stop what you are doing and take immediate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 single factor differentiates a red light from a yellow light. Factors can differ amongst individuals and situations. The yellow light is meant to be a cue to action whereas the red light is a sign of “imminent danger,” stop what you’re doing and give undivided attention to the situation at hand.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Protective factors, risk factors, and warning signs all play a role in identifying an individual’s level of risk for suicide. Being aware and alert to the signs and indicators can help you assess a person’s risk level for self-injury or death by suicide.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433184"/>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importance of being alert to</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changes </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and that participants can use ACE to help someone lower their risk level.</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675744">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also important that you stay alert to changes, such as deviations from a person’s baseline.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Similar to the colors of a traffic light, a</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person’s risk levels can change.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While a standard traffic light changes from green to yellow to red and back to green, this is not the typical pattern when it comes to suicide risk.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For suicide prevention purposes, the lights can change in both directions and you have the opportunity to help someone change from red to yellow to green by putting your ACE training into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you use ACE will differ depending on the risk level or light color you are responding to.</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45517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review green light protective factors and the importance of intentionally strengthening them.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7-B</a:t>
            </a:r>
          </a:p>
        </p:txBody>
      </p:sp>
      <p:sp>
        <p:nvSpPr>
          <p:cNvPr id="8" name="TextBox 7">
            <a:extLst>
              <a:ext uri="{FF2B5EF4-FFF2-40B4-BE49-F238E27FC236}">
                <a16:creationId xmlns:a16="http://schemas.microsoft.com/office/drawing/2014/main" id="{25DACA56-0308-419D-A4DD-9620DB98C017}"/>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FE46CDC-DE3D-EC86-7CD8-46CBD1F76BD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76223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227957657"/>
              </p:ext>
            </p:extLst>
          </p:nvPr>
        </p:nvGraphicFramePr>
        <p:xfrm>
          <a:off x="270934" y="3360414"/>
          <a:ext cx="4312722" cy="554346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5074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protective factors and explain the importance of intentionally strengthening them</a:t>
                      </a:r>
                      <a:r>
                        <a:rPr lang="en-US" sz="1100" b="1" baseline="0" dirty="0">
                          <a:solidFill>
                            <a:schemeClr val="tx1"/>
                          </a:solidFill>
                          <a:latin typeface="Arial" panose="020B0604020202020204" pitchFamily="34" charset="0"/>
                          <a:cs typeface="Arial" panose="020B0604020202020204" pitchFamily="34" charset="0"/>
                        </a:rPr>
                        <a:t> for oneself and others around them.</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467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Acknowledge that life can present challenges and stressful events.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88057216"/>
                  </a:ext>
                </a:extLst>
              </a:tr>
              <a:tr h="2206042">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With a simple show of hands, has anyone gone through a challenging time or experienced stress in their life?</a:t>
                      </a:r>
                      <a:endParaRPr lang="en-US" sz="1100" b="0"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b="0" i="1" dirty="0">
                          <a:solidFill>
                            <a:schemeClr val="tx1"/>
                          </a:solidFill>
                          <a:latin typeface="Arial" panose="020B0604020202020204" pitchFamily="34" charset="0"/>
                          <a:cs typeface="Arial" panose="020B0604020202020204" pitchFamily="34" charset="0"/>
                        </a:rPr>
                        <a:t> :This question is simply to engage the audience and build a sense of relatedness, but it is not meant for verbal responses.]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In a world of uncertainty, one thing is certain, we will undoubtedly encounter stress throughout our lifetime. </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Not all stressful events are negative in nature; for example, things like having a baby, buying a house, and getting a promotion can also cause a rise in stress.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Stress can sometimes lead a person to become overwhelmed and if stress accumulates, it can lead to negative behaviors and outcomes to include risk of suicide.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795654"/>
                  </a:ext>
                </a:extLst>
              </a:tr>
              <a:tr h="29648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 and describe protective factors.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1278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Protective factors help offset or mitigate risk.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rgbClr val="222222"/>
                          </a:solidFill>
                          <a:latin typeface="Arial" panose="020B0604020202020204" pitchFamily="34" charset="0"/>
                          <a:cs typeface="Arial" panose="020B0604020202020204" pitchFamily="34" charset="0"/>
                        </a:rPr>
                        <a:t>Protective factors are skills, strengths, or resources that help people deal more effectively with stressful events.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Some examples of protective factors include</a:t>
                      </a:r>
                      <a:endParaRPr lang="en-US" sz="1100" baseline="0" dirty="0">
                        <a:solidFill>
                          <a:srgbClr val="222222"/>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3182"/>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Isosceles Triangle 9"/>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5C9E76D-5EA7-459C-08E8-5D2B05141FF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
        <p:nvSpPr>
          <p:cNvPr id="5" name="Rectangle 4">
            <a:extLst>
              <a:ext uri="{FF2B5EF4-FFF2-40B4-BE49-F238E27FC236}">
                <a16:creationId xmlns:a16="http://schemas.microsoft.com/office/drawing/2014/main" id="{56B17317-EAA0-C3EB-8010-8CFDD0938ACD}"/>
              </a:ext>
            </a:extLst>
          </p:cNvPr>
          <p:cNvSpPr/>
          <p:nvPr/>
        </p:nvSpPr>
        <p:spPr>
          <a:xfrm>
            <a:off x="4118198" y="3566182"/>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94939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9641356"/>
              </p:ext>
            </p:extLst>
          </p:nvPr>
        </p:nvGraphicFramePr>
        <p:xfrm>
          <a:off x="211666" y="397251"/>
          <a:ext cx="4389120" cy="85034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806814">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0" marR="0" lvl="1"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using productive coping skills like problem-solving, deep breathing, or considering another perspective on an issue</a:t>
                      </a:r>
                    </a:p>
                    <a:p>
                      <a:pPr marL="800100" marR="0" lvl="1"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being willing to talk with others about the things going on in your life</a:t>
                      </a:r>
                    </a:p>
                    <a:p>
                      <a:pPr marL="800100" marR="0" lvl="1"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utilizing professional resources when needing help and also when being proactive with personal or professional development</a:t>
                      </a:r>
                    </a:p>
                    <a:p>
                      <a:pPr marL="800100" marR="0" lvl="1"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connecting to a sense of purpose like religious beliefs, your core values, or playing an influential role in another person’s life</a:t>
                      </a:r>
                      <a:r>
                        <a:rPr kumimoji="0" lang="en-US" sz="1100" b="0" i="0" u="none" strike="noStrike" kern="1200" cap="none" spc="0" normalizeH="0" baseline="0" noProof="0" dirty="0">
                          <a:ln>
                            <a:noFill/>
                          </a:ln>
                          <a:solidFill>
                            <a:srgbClr val="222222"/>
                          </a:solidFill>
                          <a:effectLst/>
                          <a:highlight>
                            <a:srgbClr val="00FF00"/>
                          </a:highlight>
                          <a:uLnTx/>
                          <a:uFillTx/>
                          <a:latin typeface="Arial" panose="020B0604020202020204" pitchFamily="34" charset="0"/>
                          <a:ea typeface="+mn-ea"/>
                          <a:cs typeface="Arial" panose="020B0604020202020204" pitchFamily="34" charset="0"/>
                        </a:rPr>
                        <a:t> </a:t>
                      </a:r>
                      <a:endPar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800100" marR="0" lvl="1"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cultivating strong personal relationships and contributing to a strong unit or family cohesion</a:t>
                      </a:r>
                    </a:p>
                    <a:p>
                      <a:pPr marL="4000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Soldiers have cohesion built into the job structure of their unit; but cohesion – sticking together – is just as important in DA Civilian relationships.</a:t>
                      </a:r>
                      <a:endParaRPr kumimoji="0" lang="en-US" sz="1100" b="0" i="0" u="none" strike="noStrike" kern="1200" cap="none" spc="0" normalizeH="0" baseline="0" noProof="0" dirty="0">
                        <a:ln>
                          <a:noFill/>
                        </a:ln>
                        <a:solidFill>
                          <a:srgbClr val="222222"/>
                        </a:solidFill>
                        <a:effectLst/>
                        <a:highlight>
                          <a:srgbClr val="00FF00"/>
                        </a:highligh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647953"/>
                  </a:ext>
                </a:extLst>
              </a:tr>
              <a:tr h="56780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that it is important to consistently work to improve or strengthen the protective factors for oneself along with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those of Soldiers, Soldiers’ Circle of Support, fellow DA Civilians, and your own personal Circle of Support.</a:t>
                      </a:r>
                      <a:endPar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60143957"/>
                  </a:ext>
                </a:extLst>
              </a:tr>
              <a:tr h="329464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Protective factors can be enhanced, but it requires personal ownership. Just like routine exercise, it is important that you routinely work to strengthen your protective factors and those of others around you.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comfortable, briefly share a personal example of a protective factor you have intentionally cultivated in the past or one you are currently focused on increasing.]</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Take a look at the protective factors on the slide. Consider which one(s) you could benefit from enhancing.</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Pause for a brief moment (e.g., 5 seconds). For the sake of time, this is not meant to be a question with responses, but simply a quick internal reflection.]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a DA Civilian, you are part of a team. Your actions influence the protective factors of Soldiers and of others in your family or support circle. For example, being part of a family or circle of friends who support each other helps people to feel connected. Healthy, strong, connection to others is a core protective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35165"/>
                  </a:ext>
                </a:extLst>
              </a:tr>
              <a:tr h="29261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85196789"/>
                  </a:ext>
                </a:extLst>
              </a:tr>
              <a:tr h="4302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Let’s look at how you can use the ACE process to </a:t>
                      </a:r>
                      <a:br>
                        <a:rPr lang="en-US" sz="1100" baseline="0" dirty="0">
                          <a:latin typeface="Arial" panose="020B0604020202020204" pitchFamily="34" charset="0"/>
                          <a:cs typeface="Arial" panose="020B0604020202020204" pitchFamily="34" charset="0"/>
                        </a:rPr>
                      </a:br>
                      <a:r>
                        <a:rPr lang="en-US" sz="1100" baseline="0" dirty="0">
                          <a:latin typeface="Arial" panose="020B0604020202020204" pitchFamily="34" charset="0"/>
                          <a:cs typeface="Arial" panose="020B0604020202020204" pitchFamily="34" charset="0"/>
                        </a:rPr>
                        <a:t>bolster protective factors</a:t>
                      </a:r>
                      <a:r>
                        <a:rPr lang="en-US" sz="1100" dirty="0">
                          <a:latin typeface="Arial" panose="020B0604020202020204" pitchFamily="34" charset="0"/>
                          <a:cs typeface="Arial" panose="020B0604020202020204" pitchFamily="34" charset="0"/>
                        </a:rPr>
                        <a: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712327"/>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8-B</a:t>
            </a:r>
          </a:p>
        </p:txBody>
      </p:sp>
      <p:sp>
        <p:nvSpPr>
          <p:cNvPr id="8" name="TextBox 7">
            <a:extLst>
              <a:ext uri="{FF2B5EF4-FFF2-40B4-BE49-F238E27FC236}">
                <a16:creationId xmlns:a16="http://schemas.microsoft.com/office/drawing/2014/main" id="{FE8989E5-ADC4-48B3-AF45-056D48F575A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EA4CF189-743B-FC66-3B99-E240011D37E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860919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756902510"/>
              </p:ext>
            </p:extLst>
          </p:nvPr>
        </p:nvGraphicFramePr>
        <p:xfrm>
          <a:off x="227146" y="3429064"/>
          <a:ext cx="4312722" cy="479365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36018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an activity where DA Civilians discuss</a:t>
                      </a:r>
                    </a:p>
                    <a:p>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to </a:t>
                      </a:r>
                      <a:r>
                        <a:rPr lang="en-US" sz="1100" b="1" baseline="0" dirty="0">
                          <a:solidFill>
                            <a:schemeClr val="tx1"/>
                          </a:solidFill>
                          <a:latin typeface="Arial" panose="020B0604020202020204" pitchFamily="34" charset="0"/>
                          <a:cs typeface="Arial" panose="020B0604020202020204" pitchFamily="34" charset="0"/>
                        </a:rPr>
                        <a:t>help enhance protective factors with Soldiers, Soldiers’ Circle of Support members, fellow DA Civilians, and their own personal Circle of Support.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513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Highlight that Ask, Care, Escort is a process that can be used to bolster protective factors and provide an example.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70875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ACE process can also be used as proactive suicide prevention such as to bolster the green light protective factors.</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an example. In a normal day-to-day interaction with a Soldier, you might simply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 they are doing or how a particular aspect of their life is going. You do not ask because you noticed anything of concern, but you ask because you want to demonstrate you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about them and their well-being.</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While asking in and of itself is a demonstration that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 can further show you CARE by actively and constructively listening and responding to what they have to share. For instance, you could eliminate distractions like a cell phone to be fully present and could ask follow up questions to encourage them to share more about the good thing(s) in their life.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9" name="Isosceles Triangle 8"/>
          <p:cNvSpPr/>
          <p:nvPr/>
        </p:nvSpPr>
        <p:spPr>
          <a:xfrm rot="5400000">
            <a:off x="4242816" y="8899901"/>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4035754" y="3405892"/>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529191F-A94C-4C1D-A483-32A5B8EDCF1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DA8ADE66-1D35-E790-C6B9-A951947A15E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443662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58171800"/>
              </p:ext>
            </p:extLst>
          </p:nvPr>
        </p:nvGraphicFramePr>
        <p:xfrm>
          <a:off x="211666" y="376156"/>
          <a:ext cx="4389120" cy="515386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799008">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say a Soldier is sharing their excitement about getting slotted for Basic Leader Course (BLC) next month. They express their goal to crush their assessments, such as the Army Combat Fitness Test (ACFT). The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step may involve inviting them to go with you to check out a resource like the Army Wellness Center (AWC) to further support their goals or showing support by inquiring what resources they are using to support their goals. Or, ESCORT could simply be setting up a time to engage in an extra PT session together.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480142"/>
                  </a:ext>
                </a:extLst>
              </a:tr>
              <a:tr h="5780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Facilitate a brief practical exercise for DA Civilians to discuss in small groups how they could use the steps of ACE with Soldiers, Soldiers’ Circle of Support members, fellow DA Civilians, and their own personal Circle of Support to bolster protective factors.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174945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it is your turn. In groups of 3 or 4, discuss the following question: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use each step of ACE to strengthen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connection with Soldiers, Soldiers’ Circle of Support members, fellow DA Civilians, and your own personal Circle of Support?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in your small group and then I will ask for some of you to share with the large group.</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Once discussions have finished, ask participants to close out their small group discussions and advance to the next slide to guide the activity debrief.]</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9-B</a:t>
            </a:r>
          </a:p>
        </p:txBody>
      </p:sp>
      <p:sp>
        <p:nvSpPr>
          <p:cNvPr id="8" name="TextBox 7">
            <a:extLst>
              <a:ext uri="{FF2B5EF4-FFF2-40B4-BE49-F238E27FC236}">
                <a16:creationId xmlns:a16="http://schemas.microsoft.com/office/drawing/2014/main" id="{36740429-26A5-42A8-9F86-4366516F7E4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3CD84C1-1462-B060-048A-9FB2A146E85B}"/>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29826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C42057-D85E-47D2-A21F-F43475273095}"/>
              </a:ext>
            </a:extLst>
          </p:cNvPr>
          <p:cNvSpPr/>
          <p:nvPr/>
        </p:nvSpPr>
        <p:spPr>
          <a:xfrm>
            <a:off x="897023" y="34407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502435" y="1369865"/>
            <a:ext cx="6427622" cy="7189329"/>
          </a:xfrm>
          <a:prstGeom prst="rect">
            <a:avLst/>
          </a:prstGeom>
        </p:spPr>
        <p:txBody>
          <a:bodyPr lIns="101654" tIns="50826" rIns="101654" bIns="50826"/>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2" name="Notes Placeholder 1"/>
          <p:cNvSpPr>
            <a:spLocks noGrp="1"/>
          </p:cNvSpPr>
          <p:nvPr>
            <p:ph type="body" idx="1"/>
          </p:nvPr>
        </p:nvSpPr>
        <p:spPr>
          <a:xfrm>
            <a:off x="897022" y="736727"/>
            <a:ext cx="5521155" cy="8005490"/>
          </a:xfrm>
          <a:prstGeom prst="rect">
            <a:avLst/>
          </a:prstGeom>
        </p:spPr>
        <p:txBody>
          <a:bodyPr lIns="95747" tIns="47873" rIns="95747" bIns="47873"/>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pPr marL="0" marR="0">
              <a:spcBef>
                <a:spcPts val="0"/>
              </a:spcBef>
              <a:spcAft>
                <a:spcPts val="0"/>
              </a:spcAft>
            </a:pPr>
            <a:r>
              <a:rPr lang="en-US" dirty="0">
                <a:solidFill>
                  <a:prstClr val="black"/>
                </a:solidFill>
                <a:latin typeface="Arial" panose="020B0604020202020204" pitchFamily="34" charset="0"/>
                <a:cs typeface="Arial" panose="020B0604020202020204" pitchFamily="34" charset="0"/>
              </a:rPr>
              <a:t>In 2022, the </a:t>
            </a:r>
            <a:r>
              <a:rPr lang="en-US" sz="1200" dirty="0">
                <a:effectLst/>
                <a:latin typeface="Arial" panose="020B0604020202020204" pitchFamily="34" charset="0"/>
                <a:ea typeface="Calibri" panose="020F0502020204030204" pitchFamily="34" charset="0"/>
                <a:cs typeface="Arial" panose="020B0604020202020204" pitchFamily="34" charset="0"/>
              </a:rPr>
              <a:t>ACE suicide prevention and intervention materia</a:t>
            </a:r>
            <a:r>
              <a:rPr lang="en-US" dirty="0">
                <a:latin typeface="Arial" panose="020B0604020202020204" pitchFamily="34" charset="0"/>
                <a:ea typeface="Calibri" panose="020F0502020204030204" pitchFamily="34" charset="0"/>
                <a:cs typeface="Arial" panose="020B0604020202020204" pitchFamily="34" charset="0"/>
              </a:rPr>
              <a:t>l was updated yet again and coined ACE Base + 1. The training now consists of </a:t>
            </a:r>
            <a:r>
              <a:rPr lang="en-US" sz="1200" dirty="0">
                <a:effectLst/>
                <a:latin typeface="Arial" panose="020B0604020202020204" pitchFamily="34" charset="0"/>
                <a:ea typeface="Calibri" panose="020F0502020204030204" pitchFamily="34" charset="0"/>
                <a:cs typeface="Arial" panose="020B0604020202020204" pitchFamily="34" charset="0"/>
              </a:rPr>
              <a:t>a base module along with a menu of “+1” modules that the unit’s command team can choose from based upon the unit’s needs. Together, the base module and the +1 module make up the </a:t>
            </a:r>
            <a:r>
              <a:rPr lang="en-US" dirty="0">
                <a:latin typeface="Arial" panose="020B0604020202020204" pitchFamily="34" charset="0"/>
                <a:ea typeface="Calibri" panose="020F0502020204030204" pitchFamily="34" charset="0"/>
                <a:cs typeface="Arial" panose="020B0604020202020204" pitchFamily="34" charset="0"/>
              </a:rPr>
              <a:t>mandatory one hour of </a:t>
            </a:r>
            <a:r>
              <a:rPr lang="en-US" sz="1200" dirty="0">
                <a:effectLst/>
                <a:latin typeface="Arial" panose="020B0604020202020204" pitchFamily="34" charset="0"/>
                <a:ea typeface="Calibri" panose="020F0502020204030204" pitchFamily="34" charset="0"/>
                <a:cs typeface="Arial" panose="020B0604020202020204" pitchFamily="34" charset="0"/>
              </a:rPr>
              <a:t>annual suicide prevention and intervention training. </a:t>
            </a:r>
          </a:p>
          <a:p>
            <a:pPr marL="0" marR="0">
              <a:spcBef>
                <a:spcPts val="0"/>
              </a:spcBef>
              <a:spcAft>
                <a:spcPts val="0"/>
              </a:spcAft>
            </a:pPr>
            <a:endParaRPr lang="en-US" sz="12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Soldiers’ Circle of Support members and for DA Civilians. DA Civilians interact with a variety of populations including Soldiers, Soldiers’ Circle of Support members, fellow DA Civilians, and their own personal Circle of Support.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Circle of Support includes anyone that the </a:t>
            </a:r>
            <a:r>
              <a:rPr lang="en-US" dirty="0">
                <a:solidFill>
                  <a:prstClr val="black"/>
                </a:solidFill>
                <a:latin typeface="Arial" panose="020B0604020202020204" pitchFamily="34" charset="0"/>
                <a:cs typeface="Arial" panose="020B0604020202020204" pitchFamily="34" charset="0"/>
              </a:rPr>
              <a:t>DA Civilian</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considers to be a priority within their support system, such as a spouse, significant other, parent, sibling, other family member, mentor, and friend. </a:t>
            </a:r>
            <a:r>
              <a:rPr lang="en-US" sz="1200" dirty="0">
                <a:effectLst/>
                <a:latin typeface="Arial" panose="020B0604020202020204" pitchFamily="34" charset="0"/>
                <a:ea typeface="Calibri" panose="020F0502020204030204" pitchFamily="34" charset="0"/>
                <a:cs typeface="Arial" panose="020B0604020202020204" pitchFamily="34" charset="0"/>
              </a:rPr>
              <a:t>The intent is that offering DA Civilians the same knowledge and skills while using the same language and strategies can enable conversation between DA Civilians, Circle of Support, and Soldiers regarding suicide prevention and intervention. What’s more, </a:t>
            </a:r>
            <a:r>
              <a:rPr lang="en-US" dirty="0">
                <a:latin typeface="Arial" panose="020B0604020202020204" pitchFamily="34" charset="0"/>
                <a:ea typeface="Calibri" panose="020F0502020204030204" pitchFamily="34" charset="0"/>
                <a:cs typeface="Arial" panose="020B0604020202020204" pitchFamily="34" charset="0"/>
              </a:rPr>
              <a:t>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381479-DAA1-3A1C-B051-8EAE2BE289D7}"/>
              </a:ext>
            </a:extLst>
          </p:cNvPr>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i-B</a:t>
            </a:r>
          </a:p>
        </p:txBody>
      </p:sp>
      <p:sp>
        <p:nvSpPr>
          <p:cNvPr id="5" name="TextBox 4">
            <a:extLst>
              <a:ext uri="{FF2B5EF4-FFF2-40B4-BE49-F238E27FC236}">
                <a16:creationId xmlns:a16="http://schemas.microsoft.com/office/drawing/2014/main" id="{5E22819C-AE9A-CD2F-1548-D8E4B15619A0}"/>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9070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796484097"/>
              </p:ext>
            </p:extLst>
          </p:nvPr>
        </p:nvGraphicFramePr>
        <p:xfrm>
          <a:off x="227146" y="3429066"/>
          <a:ext cx="4312722" cy="583480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 </a:t>
                      </a:r>
                      <a:r>
                        <a:rPr lang="en-US" sz="1100" b="1" baseline="0" dirty="0">
                          <a:solidFill>
                            <a:schemeClr val="tx1"/>
                          </a:solidFill>
                          <a:latin typeface="Arial" panose="020B0604020202020204" pitchFamily="34" charset="0"/>
                          <a:cs typeface="Arial" panose="020B0604020202020204" pitchFamily="34" charset="0"/>
                        </a:rPr>
                        <a:t>d</a:t>
                      </a:r>
                      <a:r>
                        <a:rPr lang="en-US" sz="1100" b="1" dirty="0">
                          <a:solidFill>
                            <a:schemeClr val="tx1"/>
                          </a:solidFill>
                          <a:latin typeface="Arial" panose="020B0604020202020204" pitchFamily="34" charset="0"/>
                          <a:cs typeface="Arial" panose="020B0604020202020204" pitchFamily="34" charset="0"/>
                        </a:rPr>
                        <a:t>ebrief of the small group discussion activity.</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activity by restating the question and allowing groups 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8132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use each step of ACE to strengthen the connection with Soldiers, Soldiers’ Circle of Support members, fellow DA Civilians, and your own personal Circle of Support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Aim to get at least one small group to share and, depending on time, possibly encourage a second group to share. Possible examples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“How are your college classes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“How is your relationship with ______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Taking time to engage, ask, and listen</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Recognizing the person’s stress load and showing empathy</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Initiate time to hang out outside of work like do an activity together (e.g., go to the movies, go fishing, get coffee, have a meal)</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Plan to go to a SFRG or MWR event with a friend or register for a Strong Bonds event with your spouse/significant other.]</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 have used ACE to specifically bolster protective factors with others can be beneficial here.]</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3" name="Rectangle 12"/>
          <p:cNvSpPr/>
          <p:nvPr/>
        </p:nvSpPr>
        <p:spPr>
          <a:xfrm>
            <a:off x="3960555" y="347074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902293D3-5ADB-4037-BF2C-F9EB37CC134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DE5F1DEF-148B-7E8C-9D93-6A3BCC23C14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067060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65876911"/>
              </p:ext>
            </p:extLst>
          </p:nvPr>
        </p:nvGraphicFramePr>
        <p:xfrm>
          <a:off x="211666" y="376157"/>
          <a:ext cx="4389120" cy="7026211"/>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DA Civilians have likely developed some protective factors through their life experiences.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164490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Life throws many challenges at us. Throughout your life experiences, you have likely developed skills and strengths, and utilized resources, that help you to effectively cope with and overcome challenges.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None of us are immune, however, to falling into some </a:t>
                      </a:r>
                      <a:r>
                        <a:rPr lang="en-US" sz="1100" b="0" baseline="0" dirty="0">
                          <a:solidFill>
                            <a:schemeClr val="tx1"/>
                          </a:solidFill>
                          <a:latin typeface="Arial" panose="020B0604020202020204" pitchFamily="34" charset="0"/>
                          <a:cs typeface="Arial" panose="020B0604020202020204" pitchFamily="34" charset="0"/>
                        </a:rPr>
                        <a:t>unproductive or unhealthy ways of coping or managing stress. I</a:t>
                      </a: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f we do not cope with challenges effectively, then it can contribute to our potential risk</a:t>
                      </a:r>
                      <a:r>
                        <a:rPr lang="en-US" sz="1100" b="0" dirty="0">
                          <a:solidFill>
                            <a:schemeClr val="tx1"/>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Furthermore, effectively coping with challenges and building personal protective factors can have a positive effect on the health of relationships with others.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8142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Acknowledge that everyone has some level of</a:t>
                      </a:r>
                      <a:r>
                        <a:rPr lang="en-US" sz="1100" b="1" baseline="0" dirty="0">
                          <a:solidFill>
                            <a:schemeClr val="tx1"/>
                          </a:solidFill>
                          <a:latin typeface="Arial" panose="020B0604020202020204" pitchFamily="34" charset="0"/>
                          <a:cs typeface="Arial" panose="020B0604020202020204" pitchFamily="34" charset="0"/>
                        </a:rPr>
                        <a:t> risk; protective factors help decrease the chances that a combination of risk factors result in negative outcomes.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89025271"/>
                  </a:ext>
                </a:extLst>
              </a:tr>
              <a:tr h="225077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u="none" dirty="0">
                          <a:solidFill>
                            <a:schemeClr val="tx1"/>
                          </a:solidFill>
                          <a:latin typeface="Arial" panose="020B0604020202020204" pitchFamily="34" charset="0"/>
                          <a:cs typeface="Arial" panose="020B0604020202020204" pitchFamily="34" charset="0"/>
                        </a:rPr>
                        <a:t>Everyone has some level of risk, </a:t>
                      </a:r>
                      <a:r>
                        <a:rPr lang="en-US" sz="1100" dirty="0">
                          <a:solidFill>
                            <a:schemeClr val="tx1"/>
                          </a:solidFill>
                          <a:latin typeface="Arial" panose="020B0604020202020204" pitchFamily="34" charset="0"/>
                          <a:cs typeface="Arial" panose="020B0604020202020204" pitchFamily="34" charset="0"/>
                        </a:rPr>
                        <a:t>and our level of risk is influenced by many factors and shaped in part by our life experiences.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Protective factors help to decrease the chances that a combination of risk factors and life challenges result in negative outcomes.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Just like you might consult with a personal trainer or nutritionist to enhance your physical health, there are numerous Army resources, like Morale Welfare &amp; Recreation (MWR), Army Community Services (ACS), or Army Wellness Center (AWC), that can assist you in enhancing your protective factors.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976081"/>
                  </a:ext>
                </a:extLst>
              </a:tr>
              <a:tr h="36201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 typeface="Arial" panose="020B0604020202020204" pitchFamily="34" charset="0"/>
                        <a:buNone/>
                        <a:defRPr/>
                      </a:pPr>
                      <a:r>
                        <a:rPr lang="en-US" sz="1100" b="1" i="0" dirty="0">
                          <a:solidFill>
                            <a:schemeClr val="tx1"/>
                          </a:solidFill>
                          <a:latin typeface="Arial" panose="020B060402020202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58428313"/>
                  </a:ext>
                </a:extLst>
              </a:tr>
              <a:tr h="536220">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Next,</a:t>
                      </a:r>
                      <a:r>
                        <a:rPr lang="en-US" sz="1100" baseline="0" dirty="0">
                          <a:solidFill>
                            <a:schemeClr val="tx1"/>
                          </a:solidFill>
                          <a:latin typeface="Arial" panose="020B0604020202020204" pitchFamily="34" charset="0"/>
                          <a:cs typeface="Arial" panose="020B0604020202020204" pitchFamily="34" charset="0"/>
                        </a:rPr>
                        <a:t> we will move on to review the yellow light risk factors.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88316"/>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10-B</a:t>
            </a:r>
          </a:p>
        </p:txBody>
      </p:sp>
      <p:sp>
        <p:nvSpPr>
          <p:cNvPr id="8" name="TextBox 7">
            <a:extLst>
              <a:ext uri="{FF2B5EF4-FFF2-40B4-BE49-F238E27FC236}">
                <a16:creationId xmlns:a16="http://schemas.microsoft.com/office/drawing/2014/main" id="{2E244201-6435-4796-8DF0-8BC020CD4B9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8B9FABB-C5D9-528F-D75C-CDD890A5870E}"/>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879844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sp>
        <p:nvSpPr>
          <p:cNvPr id="13" name="Isosceles Triangle 12"/>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BAC2F0F-3F11-467A-B140-529B0E13B0F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2" name="Table 1">
            <a:extLst>
              <a:ext uri="{FF2B5EF4-FFF2-40B4-BE49-F238E27FC236}">
                <a16:creationId xmlns:a16="http://schemas.microsoft.com/office/drawing/2014/main" id="{23D20D1E-8FC0-B88E-1ECE-055CAD438904}"/>
              </a:ext>
            </a:extLst>
          </p:cNvPr>
          <p:cNvGraphicFramePr>
            <a:graphicFrameLocks noGrp="1"/>
          </p:cNvGraphicFramePr>
          <p:nvPr>
            <p:extLst>
              <p:ext uri="{D42A27DB-BD31-4B8C-83A1-F6EECF244321}">
                <p14:modId xmlns:p14="http://schemas.microsoft.com/office/powerpoint/2010/main" val="3228375897"/>
              </p:ext>
            </p:extLst>
          </p:nvPr>
        </p:nvGraphicFramePr>
        <p:xfrm>
          <a:off x="227144" y="3429063"/>
          <a:ext cx="4429523" cy="5708056"/>
        </p:xfrm>
        <a:graphic>
          <a:graphicData uri="http://schemas.openxmlformats.org/drawingml/2006/table">
            <a:tbl>
              <a:tblPr firstRow="1" bandRow="1">
                <a:tableStyleId>{5C22544A-7EE6-4342-B048-85BDC9FD1C3A}</a:tableStyleId>
              </a:tblPr>
              <a:tblGrid>
                <a:gridCol w="439933">
                  <a:extLst>
                    <a:ext uri="{9D8B030D-6E8A-4147-A177-3AD203B41FA5}">
                      <a16:colId xmlns:a16="http://schemas.microsoft.com/office/drawing/2014/main" val="20000"/>
                    </a:ext>
                  </a:extLst>
                </a:gridCol>
                <a:gridCol w="3989590">
                  <a:extLst>
                    <a:ext uri="{9D8B030D-6E8A-4147-A177-3AD203B41FA5}">
                      <a16:colId xmlns:a16="http://schemas.microsoft.com/office/drawing/2014/main" val="20001"/>
                    </a:ext>
                  </a:extLst>
                </a:gridCol>
              </a:tblGrid>
              <a:tr h="4876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Describe risk factors and explain that</a:t>
                      </a:r>
                      <a:r>
                        <a:rPr lang="en-US" sz="1100" b="1" baseline="0" dirty="0">
                          <a:solidFill>
                            <a:schemeClr val="tx1"/>
                          </a:solidFill>
                          <a:latin typeface="Arial" panose="020B0604020202020204" pitchFamily="34" charset="0"/>
                          <a:cs typeface="Arial" panose="020B0604020202020204" pitchFamily="34" charset="0"/>
                        </a:rPr>
                        <a:t> suicide is complex and typically does not result from one singular cause or factor.</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8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Describe suicide risk factors to help DA Civilians recognize when someone may be at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4392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manage life’s challenges differently; how we manage life issues can be protective, as we’ve just discussed, or can increase our risk for negative outcomes.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single factor places people at risk for suicide. For some, it can be several; for others, just a few.</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that can lead to an increase of suicide risk include</a:t>
                      </a:r>
                    </a:p>
                    <a:p>
                      <a:pPr marL="342900" indent="-114300">
                        <a:spcBef>
                          <a:spcPts val="600"/>
                        </a:spcBef>
                        <a:spcAft>
                          <a:spcPts val="0"/>
                        </a:spcAft>
                        <a:buFontTx/>
                        <a:buChar char="-"/>
                      </a:pPr>
                      <a:r>
                        <a:rPr lang="en-US" sz="1100" dirty="0">
                          <a:latin typeface="Arial" panose="020B0604020202020204" pitchFamily="34" charset="0"/>
                        </a:rPr>
                        <a:t>avoiding friends or isolating oneself</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dramatic mood changes or displaying more anger/irritability than their norm</a:t>
                      </a:r>
                    </a:p>
                    <a:p>
                      <a:pPr marL="342900" indent="-114300">
                        <a:spcBef>
                          <a:spcPts val="600"/>
                        </a:spcBef>
                        <a:spcAft>
                          <a:spcPts val="0"/>
                        </a:spcAft>
                        <a:buFontTx/>
                        <a:buChar char="-"/>
                      </a:pPr>
                      <a:r>
                        <a:rPr lang="en-US" sz="1100" dirty="0">
                          <a:latin typeface="Arial" panose="020B0604020202020204" pitchFamily="34" charset="0"/>
                        </a:rPr>
                        <a:t>anxiety or depression, or sense of hopelessness</a:t>
                      </a:r>
                    </a:p>
                    <a:p>
                      <a:pPr marL="342900" indent="-114300">
                        <a:spcBef>
                          <a:spcPts val="600"/>
                        </a:spcBef>
                        <a:spcAft>
                          <a:spcPts val="0"/>
                        </a:spcAft>
                        <a:buFontTx/>
                        <a:buChar char="-"/>
                      </a:pPr>
                      <a:r>
                        <a:rPr lang="en-US" sz="1100" dirty="0">
                          <a:latin typeface="Arial" panose="020B0604020202020204" pitchFamily="34" charset="0"/>
                        </a:rPr>
                        <a:t>inability to sleep</a:t>
                      </a:r>
                    </a:p>
                    <a:p>
                      <a:pPr marL="342900" indent="-114300">
                        <a:spcBef>
                          <a:spcPts val="600"/>
                        </a:spcBef>
                        <a:spcAft>
                          <a:spcPts val="0"/>
                        </a:spcAft>
                        <a:buFontTx/>
                        <a:buChar char="-"/>
                      </a:pPr>
                      <a:r>
                        <a:rPr lang="en-US" sz="1100" dirty="0">
                          <a:latin typeface="Arial" panose="020B0604020202020204" pitchFamily="34" charset="0"/>
                        </a:rPr>
                        <a:t>family/loved one’s history of suicide</a:t>
                      </a:r>
                    </a:p>
                    <a:p>
                      <a:pPr marL="342900" indent="-114300">
                        <a:spcBef>
                          <a:spcPts val="600"/>
                        </a:spcBef>
                        <a:spcAft>
                          <a:spcPts val="0"/>
                        </a:spcAft>
                        <a:buFontTx/>
                        <a:buChar char="-"/>
                      </a:pPr>
                      <a:r>
                        <a:rPr lang="en-US" sz="1100" dirty="0">
                          <a:latin typeface="Arial" panose="020B0604020202020204" pitchFamily="34" charset="0"/>
                        </a:rPr>
                        <a:t>loss, change, or conflict in relationships</a:t>
                      </a:r>
                    </a:p>
                    <a:p>
                      <a:pPr marL="342900" indent="-114300">
                        <a:spcBef>
                          <a:spcPts val="600"/>
                        </a:spcBef>
                        <a:spcAft>
                          <a:spcPts val="0"/>
                        </a:spcAft>
                        <a:buFontTx/>
                        <a:buChar char="-"/>
                      </a:pPr>
                      <a:r>
                        <a:rPr lang="en-US" sz="1100" dirty="0">
                          <a:latin typeface="Arial" panose="020B0604020202020204" pitchFamily="34" charset="0"/>
                        </a:rPr>
                        <a:t>being bullied or discriminated against</a:t>
                      </a:r>
                    </a:p>
                    <a:p>
                      <a:pPr marL="342900" indent="-114300">
                        <a:spcBef>
                          <a:spcPts val="600"/>
                        </a:spcBef>
                        <a:spcAft>
                          <a:spcPts val="0"/>
                        </a:spcAft>
                        <a:buFontTx/>
                        <a:buChar char="-"/>
                      </a:pPr>
                      <a:r>
                        <a:rPr lang="en-US" sz="1100" dirty="0">
                          <a:latin typeface="Arial" panose="020B0604020202020204" pitchFamily="34" charset="0"/>
                        </a:rPr>
                        <a:t>job loss or financial problems</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engaging in</a:t>
                      </a:r>
                      <a:r>
                        <a:rPr lang="en-US" sz="1100" baseline="0" dirty="0">
                          <a:latin typeface="Arial" panose="020B0604020202020204" pitchFamily="34" charset="0"/>
                        </a:rPr>
                        <a:t> poor coping strategies; poor coping </a:t>
                      </a:r>
                      <a:r>
                        <a:rPr lang="en-US" sz="1100" baseline="0" dirty="0">
                          <a:latin typeface="Arial" panose="020B0604020202020204" pitchFamily="34" charset="0"/>
                          <a:cs typeface="Arial" panose="020B0604020202020204" pitchFamily="34" charset="0"/>
                        </a:rPr>
                        <a:t>mechanisms </a:t>
                      </a:r>
                      <a:r>
                        <a:rPr lang="en-US" sz="1100" dirty="0">
                          <a:latin typeface="Arial" panose="020B0604020202020204" pitchFamily="34" charset="0"/>
                          <a:cs typeface="Arial" panose="020B0604020202020204" pitchFamily="34" charset="0"/>
                        </a:rPr>
                        <a:t>like misusing drugs or alcohol can increase risk and make someone more likely to have negative outcomes, including putting us at greater risk for suicide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CB23B383-2D7E-E2FB-695B-BF418368D760}"/>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253047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76559285"/>
              </p:ext>
            </p:extLst>
          </p:nvPr>
        </p:nvGraphicFramePr>
        <p:xfrm>
          <a:off x="211666" y="376157"/>
          <a:ext cx="4389120" cy="5386911"/>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that suicide is complex and does not result from any singular cause or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2706537">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Suicide is complex and does not result from any single cause or factor</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We do know that having more risk factors can put someone at greater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Although changes in behavior and/or mood can indicate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something is not going well or there is a problem, more often than not this does not mean someone is thinking about suicide. There is always that chance, however.</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Therefore, it is important to pay attention and take preventative action by using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ea typeface="Verdana" panose="020B0604030504040204" pitchFamily="34" charset="0"/>
                          <a:cs typeface="Arial" panose="020B0604020202020204" pitchFamily="34" charset="0"/>
                        </a:rPr>
                        <a:t>For example, a person could be increasing their alcohol use (a risk factor), but this is not by itself a clear indicator that suicide is a foregone conclusion. It </a:t>
                      </a:r>
                      <a:r>
                        <a:rPr lang="en-US" sz="1100" i="1" dirty="0">
                          <a:latin typeface="Arial" panose="020B0604020202020204" pitchFamily="34" charset="0"/>
                          <a:ea typeface="Verdana" panose="020B0604030504040204" pitchFamily="34" charset="0"/>
                          <a:cs typeface="Arial" panose="020B0604020202020204" pitchFamily="34" charset="0"/>
                        </a:rPr>
                        <a:t>IS</a:t>
                      </a:r>
                      <a:r>
                        <a:rPr lang="en-US" sz="1100" dirty="0">
                          <a:latin typeface="Arial" panose="020B0604020202020204" pitchFamily="34" charset="0"/>
                          <a:ea typeface="Verdana" panose="020B0604030504040204" pitchFamily="34" charset="0"/>
                          <a:cs typeface="Arial" panose="020B0604020202020204" pitchFamily="34" charset="0"/>
                        </a:rPr>
                        <a:t>, however, a perfect time to ASK how everything is going. </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138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2889709"/>
                  </a:ext>
                </a:extLst>
              </a:tr>
              <a:tr h="165266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just a few moments, you will be asked to discuss how you would use ACE in the event you identify risk factors in someone you care about, such as a colleague, a Soldier, or a member of your support circle.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you recall, the third step of ACE is ESCORT. Let’s review some resources that can be utilized to get the support you or someone you care about might need. Pay close attention so you can use the information in the exercise that follows.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68068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11-B</a:t>
            </a:r>
          </a:p>
        </p:txBody>
      </p:sp>
      <p:sp>
        <p:nvSpPr>
          <p:cNvPr id="8" name="TextBox 7">
            <a:extLst>
              <a:ext uri="{FF2B5EF4-FFF2-40B4-BE49-F238E27FC236}">
                <a16:creationId xmlns:a16="http://schemas.microsoft.com/office/drawing/2014/main" id="{8DC2B476-4078-4F90-A29B-336B6CD0F48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595D89D-A345-C435-1080-D8DEFCDEE113}"/>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962014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7A0A8E-0F3F-4BD2-BF7E-0BE55BD9CAF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a:t>
            </a:r>
            <a:r>
              <a:rPr lang="en-US" sz="1200" i="1" u="sng" kern="0" dirty="0">
                <a:solidFill>
                  <a:prstClr val="black"/>
                </a:solidFill>
                <a:latin typeface="Arial" panose="020B0604020202020204" pitchFamily="34" charset="0"/>
                <a:cs typeface="Arial" panose="020B0604020202020204" pitchFamily="34" charset="0"/>
              </a:rPr>
              <a:t>Be sure to add contact information for local resources </a:t>
            </a:r>
            <a:r>
              <a:rPr lang="en-US" sz="1200" i="1" kern="0" dirty="0">
                <a:solidFill>
                  <a:prstClr val="black"/>
                </a:solidFill>
                <a:latin typeface="Arial" panose="020B0604020202020204" pitchFamily="34" charset="0"/>
                <a:cs typeface="Arial" panose="020B0604020202020204" pitchFamily="34" charset="0"/>
              </a:rPr>
              <a:t>prior to the training; and </a:t>
            </a:r>
            <a:r>
              <a:rPr lang="en-US" sz="1200" i="1" u="sng" kern="0" dirty="0">
                <a:solidFill>
                  <a:prstClr val="black"/>
                </a:solidFill>
                <a:latin typeface="Arial" panose="020B0604020202020204" pitchFamily="34" charset="0"/>
                <a:cs typeface="Arial" panose="020B0604020202020204" pitchFamily="34" charset="0"/>
              </a:rPr>
              <a:t>be sure to ask the question to participants to offer resources </a:t>
            </a:r>
            <a:r>
              <a:rPr lang="en-US" sz="1200" i="1" kern="0" dirty="0">
                <a:solidFill>
                  <a:prstClr val="black"/>
                </a:solidFill>
                <a:latin typeface="Arial" panose="020B0604020202020204" pitchFamily="34" charset="0"/>
                <a:cs typeface="Arial" panose="020B0604020202020204" pitchFamily="34" charset="0"/>
              </a:rPr>
              <a:t>they are aware of or have used that are not represented on the slide.]</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92563348"/>
              </p:ext>
            </p:extLst>
          </p:nvPr>
        </p:nvGraphicFramePr>
        <p:xfrm>
          <a:off x="205429" y="3440864"/>
          <a:ext cx="4312722" cy="573979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153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3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7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7967" marR="97967" marT="46566" marB="4656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 Review</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n</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on-emergency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resources.</a:t>
                      </a:r>
                    </a:p>
                  </a:txBody>
                  <a:tcPr marL="97967" marR="97967" marT="46566" marB="4656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673">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endParaRPr lang="en-US" sz="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14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Review non-emergency resources.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393076">
                <a:tc>
                  <a:txBody>
                    <a:bodyPr/>
                    <a:lstStyle/>
                    <a:p>
                      <a:endParaRPr lang="en-US" sz="1100" dirty="0">
                        <a:latin typeface="Verdana" panose="020B0604030504040204" pitchFamily="34" charset="0"/>
                        <a:ea typeface="Verdana" panose="020B060403050404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Prior to training, fill in local non-emergency numbers and give participants time to write down or save the information in their phones (e.g.,</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take a picture)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Alternatively, you may opt to hand write the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numbers </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 a flip chart and display in front of the room to reference when you get to this slide and/or print the slide as a handout.]</a:t>
                      </a:r>
                    </a:p>
                    <a:p>
                      <a:pPr marL="171450" lvl="0" indent="-171450">
                        <a:spcAft>
                          <a:spcPts val="600"/>
                        </a:spcAft>
                        <a:buFont typeface="Arial" panose="020B0604020202020204" pitchFamily="34" charset="0"/>
                        <a:buChar char="•"/>
                      </a:pPr>
                      <a:r>
                        <a:rPr lang="en-US" sz="110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Army has many resources available to help Soldiers, DA Civilians, and families. To take advantage of the resources, you need to know what exists and how to access them.</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 list of non-emergency resources. These resources should be used for someone who is struggling with a life event but who is not in crisis or considering suicide as they may not be available 24/7 and may not be equipped for a crisis situation.</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Something to note: the Military Family Life Counselors (MFLC) and chaplains are confidential resources, which means they do not take notes or keep records.</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Community Resource Guide provides a list of local programs and other helping resources near each installation that can be accessed online.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Keep in mind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that this</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not a comprehensive list.</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Also, n</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on-emergency resources vary by location and environment; the ones listed apply to all service components. </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BF87443D-7CE1-F8FC-E479-9160D6B048C4}"/>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894556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60684843"/>
              </p:ext>
            </p:extLst>
          </p:nvPr>
        </p:nvGraphicFramePr>
        <p:xfrm>
          <a:off x="211666" y="376156"/>
          <a:ext cx="4389120" cy="780913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share other non-emergency resources that they may be aware of that are not on the list.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participants to share resources with one another, to include the contact information, websites, or names of applications. You might consider writing them down on a flip chart or white board, if available.]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37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finding help can be a process; there is value in knowing a variety of helping resources and in persevering in their efforts to get the help they or others need.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16574759"/>
                  </a:ext>
                </a:extLst>
              </a:tr>
              <a:tr h="393728">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accessing helping resources—and securing the help one needs—can be a process that requires effort and perseverance.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sometimes the first resource you call may refer you to another resource. Scheduling behavioral health appointments within a reasonable time frame has proved difficult for many Soldiers or family members seeking help.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Army has been working hard to resolve the structural and logistical issues to receiving care, such as its limited capacity to meet the mental health needs of its Soldiers. For example, in March 2023, Secretary of Defense Lloyd Austin ordered Pentagon officials to expedite hiring more behavioral health professionals.</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Recall that this training is about what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can do</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To get the help you or others need, it starts with being mentally prepared to work through the process of accessing care—and encouraging others to do the same. Then, it requires you to have a collection of resources to contact or share with others. Finally, you can support one another in the process until the necessary help is established.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2029860"/>
                  </a:ext>
                </a:extLst>
              </a:tr>
              <a:tr h="3937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90000782"/>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this information, let’s move onto an activity where you can apply the steps of ACE to mitigate risk.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501239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12-B</a:t>
            </a:r>
          </a:p>
        </p:txBody>
      </p:sp>
      <p:sp>
        <p:nvSpPr>
          <p:cNvPr id="8" name="TextBox 7">
            <a:extLst>
              <a:ext uri="{FF2B5EF4-FFF2-40B4-BE49-F238E27FC236}">
                <a16:creationId xmlns:a16="http://schemas.microsoft.com/office/drawing/2014/main" id="{5E18E30E-5317-4C82-BD31-66D4047239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220ADB0-6F9A-A394-E949-E0971ACABED6}"/>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852824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564695945"/>
              </p:ext>
            </p:extLst>
          </p:nvPr>
        </p:nvGraphicFramePr>
        <p:xfrm>
          <a:off x="227146" y="3429064"/>
          <a:ext cx="4312722" cy="555240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2612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an activity where DA Civilians discuss </a:t>
                      </a:r>
                    </a:p>
                    <a:p>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the steps of ACE to </a:t>
                      </a:r>
                      <a:r>
                        <a:rPr lang="en-US" sz="1100" b="1" baseline="0" dirty="0">
                          <a:solidFill>
                            <a:schemeClr val="tx1"/>
                          </a:solidFill>
                          <a:latin typeface="Arial" panose="020B0604020202020204" pitchFamily="34" charset="0"/>
                          <a:cs typeface="Arial" panose="020B0604020202020204" pitchFamily="34" charset="0"/>
                        </a:rPr>
                        <a:t>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939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using the steps of ACE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1952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ACE can be applied</a:t>
                      </a:r>
                      <a:r>
                        <a:rPr lang="en-US" sz="1100" b="0" i="0" kern="1200" baseline="0" dirty="0">
                          <a:solidFill>
                            <a:schemeClr val="dk1"/>
                          </a:solidFill>
                          <a:effectLst/>
                          <a:latin typeface="Arial" panose="020B0604020202020204" pitchFamily="34" charset="0"/>
                          <a:ea typeface="+mn-ea"/>
                          <a:cs typeface="Arial" panose="020B0604020202020204" pitchFamily="34" charset="0"/>
                        </a:rPr>
                        <a:t> to mitigate risk</a:t>
                      </a:r>
                      <a:r>
                        <a:rPr lang="en-US" sz="1100" b="0" i="0" kern="1200" dirty="0">
                          <a:solidFill>
                            <a:schemeClr val="dk1"/>
                          </a:solidFill>
                          <a:effectLst/>
                          <a:latin typeface="Arial" panose="020B0604020202020204" pitchFamily="34" charset="0"/>
                          <a:ea typeface="+mn-ea"/>
                          <a:cs typeface="Arial" panose="020B0604020202020204" pitchFamily="34" charset="0"/>
                        </a:rPr>
                        <a:t> when you notice a </a:t>
                      </a:r>
                      <a:r>
                        <a:rPr lang="en-US" sz="1100" b="0" i="0" kern="1200" dirty="0">
                          <a:solidFill>
                            <a:schemeClr val="tx1"/>
                          </a:solidFill>
                          <a:effectLst/>
                          <a:latin typeface="Arial" panose="020B0604020202020204" pitchFamily="34" charset="0"/>
                          <a:ea typeface="+mn-ea"/>
                          <a:cs typeface="Arial" panose="020B0604020202020204" pitchFamily="34" charset="0"/>
                        </a:rPr>
                        <a:t>change in a person’s baseline mood or behavior or</a:t>
                      </a:r>
                      <a:r>
                        <a:rPr lang="en-US" sz="1100" b="0" i="0" kern="1200" baseline="0" dirty="0">
                          <a:solidFill>
                            <a:schemeClr val="tx1"/>
                          </a:solidFill>
                          <a:effectLst/>
                          <a:latin typeface="Arial" panose="020B0604020202020204" pitchFamily="34" charset="0"/>
                          <a:ea typeface="+mn-ea"/>
                          <a:cs typeface="Arial" panose="020B0604020202020204" pitchFamily="34" charset="0"/>
                        </a:rPr>
                        <a:t> when someone demonstrates one or more risk factors.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You might consider sharing a personal example of a time you recognized risk factor(s) in another person and specifically used ACE – or a similar process – to help mitigate risk. Keep it concise to ensure time for the activity.]</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123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Facilitate a brief practical exercise for DA Civilians to discuss in small groups how they could use the steps of ACE to mitigate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76540406"/>
                  </a:ext>
                </a:extLst>
              </a:tr>
              <a:tr h="196729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it is your turn. In groups of 3 or 4, select a risk factor and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the question on the slide: </a:t>
                      </a:r>
                      <a:endPar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recognize the selected risk factor(s), how can you use each step of ACE to help Soldiers, fellow DA Civilians, or a person from your support circle mitigate risk?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ESCORT step, be sure to identify a helping resource that is relevant to the risk factor your group chooses to discuss.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in your small group and then I will ask for some of you to share with the large group.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98771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2" name="Rectangle 11"/>
          <p:cNvSpPr/>
          <p:nvPr/>
        </p:nvSpPr>
        <p:spPr>
          <a:xfrm>
            <a:off x="3960555" y="350955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888A7DA-A298-4697-AEE1-178F0CA958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Isosceles Triangle 2">
            <a:extLst>
              <a:ext uri="{FF2B5EF4-FFF2-40B4-BE49-F238E27FC236}">
                <a16:creationId xmlns:a16="http://schemas.microsoft.com/office/drawing/2014/main" id="{714D3954-C93F-C617-AAA6-005A3B6F5863}"/>
              </a:ext>
            </a:extLst>
          </p:cNvPr>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924C8CF1-D9A2-29EB-C25A-357F5293C20D}"/>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98454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65233023"/>
              </p:ext>
            </p:extLst>
          </p:nvPr>
        </p:nvGraphicFramePr>
        <p:xfrm>
          <a:off x="211666" y="376158"/>
          <a:ext cx="4389120" cy="132795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32795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When discussions have finished, ask participants to close out their small group discussions and advance to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next slide to guide the activity debrief.]</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13-B</a:t>
            </a:r>
          </a:p>
        </p:txBody>
      </p:sp>
      <p:sp>
        <p:nvSpPr>
          <p:cNvPr id="8" name="TextBox 7">
            <a:extLst>
              <a:ext uri="{FF2B5EF4-FFF2-40B4-BE49-F238E27FC236}">
                <a16:creationId xmlns:a16="http://schemas.microsoft.com/office/drawing/2014/main" id="{020A3448-4EA4-4246-97F9-9DF34F36EB2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0CA6B696-5229-73D0-D2C2-EFEB4313573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507161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060659371"/>
              </p:ext>
            </p:extLst>
          </p:nvPr>
        </p:nvGraphicFramePr>
        <p:xfrm>
          <a:off x="244099" y="3467615"/>
          <a:ext cx="4446433" cy="5982376"/>
        </p:xfrm>
        <a:graphic>
          <a:graphicData uri="http://schemas.openxmlformats.org/drawingml/2006/table">
            <a:tbl>
              <a:tblPr firstRow="1" bandRow="1">
                <a:tableStyleId>{5C22544A-7EE6-4342-B048-85BDC9FD1C3A}</a:tableStyleId>
              </a:tblPr>
              <a:tblGrid>
                <a:gridCol w="441612">
                  <a:extLst>
                    <a:ext uri="{9D8B030D-6E8A-4147-A177-3AD203B41FA5}">
                      <a16:colId xmlns:a16="http://schemas.microsoft.com/office/drawing/2014/main" val="20000"/>
                    </a:ext>
                  </a:extLst>
                </a:gridCol>
                <a:gridCol w="4004821">
                  <a:extLst>
                    <a:ext uri="{9D8B030D-6E8A-4147-A177-3AD203B41FA5}">
                      <a16:colId xmlns:a16="http://schemas.microsoft.com/office/drawing/2014/main" val="20001"/>
                    </a:ext>
                  </a:extLst>
                </a:gridCol>
              </a:tblGrid>
              <a:tr h="523806">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the small group discussion activity,</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which subsequently serves as a check on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learning of risk factors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34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by restating the question and allowing groups 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671053"/>
                  </a:ext>
                </a:extLst>
              </a:tr>
              <a:tr h="372313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risk factor did you choose to discuss, and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could you use each step of ACE to help someone mitigate their risk?</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Aim to get at least one small group to share. Possible examples when talking to a Soldier or friend include</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“I’ve noticed you’re drinking more than usual, is everything okay at work? </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Taking time to listen and ask follow-on questions.</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If the person shares that their irritability or increased alcohol consumption is due to stress of a conflict at work, you could help them set up an appointment with a helping resource like a Military Family Life Counselor (MFLC).</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Possible examples when talking with a teenager include</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“I’ve noticed you seem upset after being on your phone. If you are being mistreated or cyberbullied, you can talk to me. What might keep you from telling me if cyberbullying is happening?</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Show empathy, validate their responses, and resist the urge to fix the problem too quickly (e.g., limit their phone use)</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Together, go online to StopBullying.gov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helpful resources and information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45983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74497" y="3501546"/>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27A37922-C476-41DA-B2DD-9FF9054F6C9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5E556575-19AD-3DDF-DB58-5E5001BC51D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772972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4937854"/>
              </p:ext>
            </p:extLst>
          </p:nvPr>
        </p:nvGraphicFramePr>
        <p:xfrm>
          <a:off x="211666" y="376157"/>
          <a:ext cx="4389120" cy="76652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participants how using ACE to mitigate risk might in turn be strengthening a protective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86848454"/>
                  </a:ext>
                </a:extLst>
              </a:tr>
              <a:tr h="2502608">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using ACE to mitigate risk, how might that also be strengthening a protective factor?</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a:t>
                      </a:r>
                    </a:p>
                    <a:p>
                      <a:pPr marL="171450" lvl="0" indent="-171450" defTabSz="916093">
                        <a:spcBef>
                          <a:spcPts val="600"/>
                        </a:spcBef>
                        <a:spcAft>
                          <a:spcPts val="0"/>
                        </a:spcAft>
                        <a:buFont typeface="Arial" panose="020B0604020202020204" pitchFamily="34" charset="0"/>
                        <a:buChar char="•"/>
                        <a:defRPr/>
                      </a:pPr>
                      <a:r>
                        <a:rPr lang="en-US" sz="1100" u="none" kern="0" dirty="0">
                          <a:solidFill>
                            <a:schemeClr val="tx1"/>
                          </a:solidFill>
                          <a:latin typeface="Arial" panose="020B0604020202020204" pitchFamily="34" charset="0"/>
                          <a:cs typeface="Arial" panose="020B0604020202020204" pitchFamily="34" charset="0"/>
                        </a:rPr>
                        <a:t>When you use ACE you are,</a:t>
                      </a:r>
                      <a:r>
                        <a:rPr lang="en-US" sz="1100" u="none" kern="0" baseline="0" dirty="0">
                          <a:solidFill>
                            <a:schemeClr val="tx1"/>
                          </a:solidFill>
                          <a:latin typeface="Arial" panose="020B0604020202020204" pitchFamily="34" charset="0"/>
                          <a:cs typeface="Arial" panose="020B0604020202020204" pitchFamily="34" charset="0"/>
                        </a:rPr>
                        <a:t> in essence,</a:t>
                      </a:r>
                      <a:r>
                        <a:rPr lang="en-US" sz="1100" u="none" kern="0" dirty="0">
                          <a:solidFill>
                            <a:schemeClr val="tx1"/>
                          </a:solidFill>
                          <a:latin typeface="Arial" panose="020B0604020202020204" pitchFamily="34" charset="0"/>
                          <a:cs typeface="Arial" panose="020B0604020202020204" pitchFamily="34" charset="0"/>
                        </a:rPr>
                        <a:t> being a green light protective factor for the other person; you are connecting, supporting, and helping the person find the resources they may need to lower their risk. </a:t>
                      </a:r>
                    </a:p>
                    <a:p>
                      <a:pPr marL="171450" lvl="0" indent="-171450" defTabSz="916093">
                        <a:spcBef>
                          <a:spcPts val="600"/>
                        </a:spcBef>
                        <a:buFont typeface="Arial" panose="020B0604020202020204" pitchFamily="34" charset="0"/>
                        <a:buChar char="•"/>
                        <a:defRPr/>
                      </a:pPr>
                      <a:r>
                        <a:rPr lang="en-US" sz="1100" u="none" kern="0" dirty="0">
                          <a:solidFill>
                            <a:schemeClr val="tx1"/>
                          </a:solidFill>
                          <a:latin typeface="Arial" panose="020B0604020202020204" pitchFamily="34" charset="0"/>
                          <a:cs typeface="Arial" panose="020B0604020202020204" pitchFamily="34" charset="0"/>
                        </a:rPr>
                        <a:t>Your supportive actions can strengthen trust and</a:t>
                      </a:r>
                      <a:r>
                        <a:rPr lang="en-US" sz="1100" u="none" kern="0" baseline="0" dirty="0">
                          <a:solidFill>
                            <a:schemeClr val="tx1"/>
                          </a:solidFill>
                          <a:latin typeface="Arial" panose="020B0604020202020204" pitchFamily="34" charset="0"/>
                          <a:cs typeface="Arial" panose="020B0604020202020204" pitchFamily="34" charset="0"/>
                        </a:rPr>
                        <a:t> connection, and it shows others that you care and can be someone they can turn to for support in the event they themselves are struggling or in the unfortunate event of crisis.  </a:t>
                      </a:r>
                      <a:endParaRPr lang="en-US" sz="1100" u="none" kern="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155416"/>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traffic light metaphor to explain the process of identifying, assessing, and controlling risk by using ACE early, at the sign of concern.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284888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What you do when you identify risk</a:t>
                      </a:r>
                      <a:r>
                        <a:rPr lang="en-US" sz="1100" baseline="0" dirty="0">
                          <a:solidFill>
                            <a:schemeClr val="tx1"/>
                          </a:solidFill>
                          <a:latin typeface="Arial" panose="020B0604020202020204" pitchFamily="34" charset="0"/>
                          <a:cs typeface="Arial" panose="020B0604020202020204" pitchFamily="34" charset="0"/>
                        </a:rPr>
                        <a:t> factors in others can make a difference in what happens next. You have the power to help Soldiers, coworkers, or loved one reverse their trajectory.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aseline="0" dirty="0">
                          <a:solidFill>
                            <a:schemeClr val="tx1"/>
                          </a:solidFill>
                          <a:latin typeface="Arial" panose="020B0604020202020204" pitchFamily="34" charset="0"/>
                          <a:cs typeface="Arial" panose="020B0604020202020204" pitchFamily="34" charset="0"/>
                        </a:rPr>
                        <a:t>On a standard traffic light, the yellow light automatically turns to a red light. That does not have to be the case here. The use of ACE can turn a yellow light to green.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Using ACE</a:t>
                      </a:r>
                      <a:r>
                        <a:rPr lang="en-US" sz="1100" dirty="0">
                          <a:solidFill>
                            <a:schemeClr val="tx1"/>
                          </a:solidFill>
                          <a:latin typeface="Arial" panose="020B0604020202020204" pitchFamily="34" charset="0"/>
                          <a:cs typeface="Arial" panose="020B0604020202020204" pitchFamily="34" charset="0"/>
                        </a:rPr>
                        <a:t> early, at the sign of concern, can stop some problems and stressors from growing and becoming overwhelming to the point of crisis. Using ACE can help you to assess risk and help</a:t>
                      </a:r>
                      <a:r>
                        <a:rPr lang="en-US" sz="1100" baseline="0" dirty="0">
                          <a:solidFill>
                            <a:schemeClr val="tx1"/>
                          </a:solidFill>
                          <a:latin typeface="Arial" panose="020B0604020202020204" pitchFamily="34" charset="0"/>
                          <a:cs typeface="Arial" panose="020B0604020202020204" pitchFamily="34" charset="0"/>
                        </a:rPr>
                        <a:t> control it.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Getting people to the assistance they need earlier may prevent them from getting to the point where they consider suicide as an option.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6761660"/>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Despite your best efforts, some individuals may advance to a point of greater risk and be showcasing red light warning signs. Let’s review those next.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91319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14-B</a:t>
            </a:r>
          </a:p>
        </p:txBody>
      </p:sp>
      <p:sp>
        <p:nvSpPr>
          <p:cNvPr id="8" name="TextBox 7">
            <a:extLst>
              <a:ext uri="{FF2B5EF4-FFF2-40B4-BE49-F238E27FC236}">
                <a16:creationId xmlns:a16="http://schemas.microsoft.com/office/drawing/2014/main" id="{A1D80B5B-6B3F-467C-A083-23234B49954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C643FF04-0348-68E6-B50B-A875959A075D}"/>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1512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ii-A</a:t>
            </a:r>
          </a:p>
        </p:txBody>
      </p:sp>
      <p:sp>
        <p:nvSpPr>
          <p:cNvPr id="4" name="TextBox 3">
            <a:extLst>
              <a:ext uri="{FF2B5EF4-FFF2-40B4-BE49-F238E27FC236}">
                <a16:creationId xmlns:a16="http://schemas.microsoft.com/office/drawing/2014/main" id="{FF884974-FD8F-27D8-EAEE-FBC0A7446393}"/>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
        <p:nvSpPr>
          <p:cNvPr id="8" name="TextBox 7">
            <a:extLst>
              <a:ext uri="{FF2B5EF4-FFF2-40B4-BE49-F238E27FC236}">
                <a16:creationId xmlns:a16="http://schemas.microsoft.com/office/drawing/2014/main" id="{0FC01685-921C-D5AD-C213-932901598B00}"/>
              </a:ext>
            </a:extLst>
          </p:cNvPr>
          <p:cNvSpPr txBox="1"/>
          <p:nvPr/>
        </p:nvSpPr>
        <p:spPr>
          <a:xfrm>
            <a:off x="855459" y="723920"/>
            <a:ext cx="5521155" cy="7294305"/>
          </a:xfrm>
          <a:prstGeom prst="rect">
            <a:avLst/>
          </a:prstGeom>
          <a:noFill/>
        </p:spPr>
        <p:txBody>
          <a:bodyPr wrap="square">
            <a:spAutoFit/>
          </a:bodyPr>
          <a:lstStyle/>
          <a:p>
            <a:r>
              <a:rPr lang="en-US" sz="1200" b="1" dirty="0">
                <a:latin typeface="Arial 12"/>
              </a:rPr>
              <a:t>Cohesive efforts</a:t>
            </a:r>
            <a:r>
              <a:rPr lang="en-US" sz="1200" dirty="0">
                <a:latin typeface="Arial 12"/>
              </a:rPr>
              <a:t>. It is strongly recommended that this training be offered around the same time frame that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DA Civilians on an annual basis. The ACE Base for DA Civilians module resembles the content and format of the ACE Base module for Soldiers but has been tailored for DA Civilians.</a:t>
            </a:r>
          </a:p>
          <a:p>
            <a:endParaRPr lang="en-US" sz="1200" dirty="0">
              <a:latin typeface="Arial 12"/>
            </a:endParaRPr>
          </a:p>
          <a:p>
            <a:r>
              <a:rPr lang="en-US" sz="1200" dirty="0">
                <a:latin typeface="Arial 12"/>
              </a:rPr>
              <a:t>A majority of the examples, discussions, and activities are focused on how a DA Civilian might apply ACE concepts with Soldiers. The Soldier-focused examples are not to discount the importance of other people (e.g., coworkers, family members, friends) or relationships that participants have with others; instead, it is done intentionally to keep the training focused on the learning concepts and to ensure training can be completed in the intended time frame of 30 minutes. Also, it is the most universally relevant focus given every participant attending is there due to having vested interest supporting Soldiers and the Army mission. </a:t>
            </a:r>
          </a:p>
          <a:p>
            <a:pPr>
              <a:spcBef>
                <a:spcPts val="0"/>
              </a:spcBef>
            </a:pPr>
            <a:endParaRPr lang="en-US" sz="1200" dirty="0">
              <a:latin typeface="Arial 12"/>
            </a:endParaRPr>
          </a:p>
          <a:p>
            <a:r>
              <a:rPr lang="en-US" sz="1200" b="1" dirty="0">
                <a:latin typeface="Arial" panose="020B0604020202020204" pitchFamily="34" charset="0"/>
                <a:cs typeface="Arial" panose="020B0604020202020204" pitchFamily="34" charset="0"/>
              </a:rPr>
              <a:t>Facilitated discussion and engagement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u="sng"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Delivered in-person to small groups</a:t>
            </a:r>
            <a:r>
              <a:rPr lang="en-US" sz="1200"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DA Civilians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There may be circumstances, however, that warrant a virtual training option in order to be realistic and inclusive to all DA Civilians who wish to participate (e.g., DA Civilians being geographically scattered, child-care constraints, work schedules). Trainers and command teams are advised to use their discretion to determine the best mode of delivery without compromising its value.</a:t>
            </a:r>
          </a:p>
        </p:txBody>
      </p:sp>
      <p:sp>
        <p:nvSpPr>
          <p:cNvPr id="5" name="Rectangle 4">
            <a:extLst>
              <a:ext uri="{FF2B5EF4-FFF2-40B4-BE49-F238E27FC236}">
                <a16:creationId xmlns:a16="http://schemas.microsoft.com/office/drawing/2014/main" id="{A3294A31-308E-39C0-E0B0-3A4291682004}"/>
              </a:ext>
            </a:extLst>
          </p:cNvPr>
          <p:cNvSpPr/>
          <p:nvPr/>
        </p:nvSpPr>
        <p:spPr>
          <a:xfrm>
            <a:off x="897023" y="34407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10" name="TextBox 9">
            <a:extLst>
              <a:ext uri="{FF2B5EF4-FFF2-40B4-BE49-F238E27FC236}">
                <a16:creationId xmlns:a16="http://schemas.microsoft.com/office/drawing/2014/main" id="{FBCBA0B7-C536-3FA0-0795-B20AEF24950D}"/>
              </a:ext>
            </a:extLst>
          </p:cNvPr>
          <p:cNvSpPr txBox="1"/>
          <p:nvPr/>
        </p:nvSpPr>
        <p:spPr>
          <a:xfrm>
            <a:off x="897023" y="8152940"/>
            <a:ext cx="5521155" cy="712234"/>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Material has been reviewed by the Walter Reed Army Institute of Research. There is no objection to its presentation and/or publication. The opinions or assertions contained herein are the private views of the author, and are not to be construed as official, or as reflecting true views of the Department of the Army or the Department of Defense.</a:t>
            </a:r>
          </a:p>
        </p:txBody>
      </p:sp>
    </p:spTree>
    <p:extLst>
      <p:ext uri="{BB962C8B-B14F-4D97-AF65-F5344CB8AC3E}">
        <p14:creationId xmlns:p14="http://schemas.microsoft.com/office/powerpoint/2010/main" val="305528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96032678"/>
              </p:ext>
            </p:extLst>
          </p:nvPr>
        </p:nvGraphicFramePr>
        <p:xfrm>
          <a:off x="234404" y="3376270"/>
          <a:ext cx="4312722" cy="5677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warning signs and explain the importance of taking immediate action if any warning signs</a:t>
                      </a:r>
                      <a:r>
                        <a:rPr lang="en-US" sz="1100" b="1" baseline="0" dirty="0">
                          <a:solidFill>
                            <a:schemeClr val="tx1"/>
                          </a:solidFill>
                          <a:latin typeface="Arial" panose="020B0604020202020204" pitchFamily="34" charset="0"/>
                          <a:cs typeface="Arial" panose="020B0604020202020204" pitchFamily="34" charset="0"/>
                        </a:rPr>
                        <a:t> are present.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 that may indicate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00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Warning signs indicate the highest level of risk and are things that are more likely to be happening close to a suicide attempt. If a person is displaying one or more of the following warning signs, it may be an indication that they are contemplating suicide:</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expressions of hopelessness or deep sadness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critical importance of taking immediate action if/when a warning sign is present.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207377"/>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in your vehicle at a traffic light that is red, you wait and trust it will soon turn green. This is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case when it comes to suicide prevention. You must not sit idle.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one or more warning signs are noticed,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must take direct, immediate action.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218499"/>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2" name="Isosceles Triangle 11"/>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989CAC4C-6543-43DE-8060-9BC4BC591CF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CB3D3D49-5118-5594-E731-220EDA70638E}"/>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750939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50652676"/>
              </p:ext>
            </p:extLst>
          </p:nvPr>
        </p:nvGraphicFramePr>
        <p:xfrm>
          <a:off x="211666" y="376157"/>
          <a:ext cx="4389120" cy="382332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322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importance of trusting one’s gut if sensing something is not right, regardless of not noticing any specific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07411776"/>
                  </a:ext>
                </a:extLst>
              </a:tr>
              <a:tr h="123084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not a comprehensive list of warning signs.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people who are suicidal may not show these signs, or any obvious sign of contemplating suicide. Sometimes it may be harder to see warning signs if we are too close to a person or the person may be really good at hiding their struggle.</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Because of your close connection, however, you may simply sense that something is not right with them. If you feel that something is “off”, then trust your gut. This is a red flag and you need to take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846962"/>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review emergency resources that can be utilized to get the support you, Soldiers, coworkers, or your loved one might need in a time of crisis.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15-B</a:t>
            </a:r>
          </a:p>
        </p:txBody>
      </p:sp>
      <p:sp>
        <p:nvSpPr>
          <p:cNvPr id="8" name="TextBox 7">
            <a:extLst>
              <a:ext uri="{FF2B5EF4-FFF2-40B4-BE49-F238E27FC236}">
                <a16:creationId xmlns:a16="http://schemas.microsoft.com/office/drawing/2014/main" id="{C742C20F-D45A-44F4-A549-961C53344E5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1CFF2B4-63DC-AD62-E0D6-7F79615CDDAF}"/>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097182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3022896"/>
              </p:ext>
            </p:extLst>
          </p:nvPr>
        </p:nvGraphicFramePr>
        <p:xfrm>
          <a:off x="205429" y="3440864"/>
          <a:ext cx="4312722" cy="49353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343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emergency resources and make the distinction between non-emergency</a:t>
                      </a:r>
                      <a:r>
                        <a:rPr lang="en-US" sz="1100" b="1" baseline="0" dirty="0">
                          <a:solidFill>
                            <a:schemeClr val="tx1"/>
                          </a:solidFill>
                          <a:latin typeface="Arial" panose="020B0604020202020204" pitchFamily="34" charset="0"/>
                          <a:cs typeface="Arial" panose="020B0604020202020204" pitchFamily="34" charset="0"/>
                        </a:rPr>
                        <a:t> and emergency resources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6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emergency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78003">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emergency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if possible.]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important distinction between emergency and non-emergency resources: emergency resources are always open and you will be connected and assisted right away. When a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person is in crisis, use an emergency resource to ensure they get the help they need as soon as possible.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emergency resource you turn to will depend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your circumstances such as your location, time sensitivity, or access.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best choice may simply be reaching out by phone to a crisis “hot line” or emergency services.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CBBC1515-D5EF-4328-8252-3338E4FD753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521804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73188950"/>
              </p:ext>
            </p:extLst>
          </p:nvPr>
        </p:nvGraphicFramePr>
        <p:xfrm>
          <a:off x="211666" y="376156"/>
          <a:ext cx="4389120" cy="7945056"/>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the common and often inaccurate perception that seeking help can negatively impact a Soldier or person’s career.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31329591"/>
                  </a:ext>
                </a:extLst>
              </a:tr>
              <a:tr h="36201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 DA Civilians, Soldiers, and even family members, may be reluctant to get professional help due to fear of repercussions to the individual’s career.</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Unfortunately, stories of when this might have been the case – where seeking behavioral health impacted one’s military career – are more readily shared than the stories of Soldiers or individuals who got the help they needed and continued successfully in their career path. Furthermore, there could have been additional circumstances or factors involved in the cases where careers were impacted that were unknown or untold.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 I encourage you to seek out accurate, thorough information from trusted resources if this becomes a barrier for you or someone you know. A chaplain or Military Family Life Counselor might be a comfortable resource to inquire with given their confidentiality requirements.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also worth considering that if a person’s life is at stake or there is genuine concern for a person’s well-being, then concern on a human level should take priority over concern of career impact.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80275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 DA Civilians of the importance of perseverance, commitment, and follow-through to locating accessible help.</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2991631"/>
                  </a:ext>
                </a:extLst>
              </a:tr>
              <a:tr h="362012">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a reminder, accessing help from professional resources may be a process that takes perseverance, commitment, and follow-through.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Whether for yourself or for when you are helping another individual, do not give up – keep pressing forward and try multiple resources until you or the other person receive the care and attention needed. This is especially critical if you or the other person are in a crisis situation.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8238471"/>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let’s review how to apply the steps of ACE to a crisis situation.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16-B</a:t>
            </a:r>
          </a:p>
        </p:txBody>
      </p:sp>
      <p:sp>
        <p:nvSpPr>
          <p:cNvPr id="8" name="TextBox 7">
            <a:extLst>
              <a:ext uri="{FF2B5EF4-FFF2-40B4-BE49-F238E27FC236}">
                <a16:creationId xmlns:a16="http://schemas.microsoft.com/office/drawing/2014/main" id="{78B1B2F1-666D-4549-A396-9B81B2E6C933}"/>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9" name="TextBox 8">
            <a:extLst>
              <a:ext uri="{FF2B5EF4-FFF2-40B4-BE49-F238E27FC236}">
                <a16:creationId xmlns:a16="http://schemas.microsoft.com/office/drawing/2014/main" id="{36AE72ED-AA64-14FE-E41C-41782DE6F241}"/>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86248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938344783"/>
              </p:ext>
            </p:extLst>
          </p:nvPr>
        </p:nvGraphicFramePr>
        <p:xfrm>
          <a:off x="227146" y="3429063"/>
          <a:ext cx="4312722" cy="582997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356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to use ACE</a:t>
                      </a:r>
                      <a:r>
                        <a:rPr lang="en-US" sz="1100" b="1" baseline="0" dirty="0">
                          <a:solidFill>
                            <a:schemeClr val="tx1"/>
                          </a:solidFill>
                          <a:latin typeface="Arial" panose="020B0604020202020204" pitchFamily="34" charset="0"/>
                          <a:cs typeface="Arial" panose="020B0604020202020204" pitchFamily="34" charset="0"/>
                        </a:rPr>
                        <a:t> during a crisis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practical strategies for remaining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calm and composed when facing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60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to use the steps of ACE during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000030">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notice a warning sign, or have a strong sense something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may be wrong, you can draw on values like loyalty, responsibility, and personal courage to intervene – to take action and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steps of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very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directly, “Are you thinking of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killing or harming yourself?”</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While it could be difficult asking Soldiers, Soldiers’ Circle of Support members, coworkers, or your loved ones such a direct question, it is imperative you do so that you get a clear answer and know how to best help them.</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giving them your undivided attention, actively listening to what they are saying, and letting them know you’ve got their back and will get them to the help they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One warning sign may or may not equal a suicide risk, which is one reason why you have to </a:t>
                      </a:r>
                      <a:r>
                        <a:rPr lang="en-US" sz="1100" b="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ASK</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the question directly and attentively</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listen to their response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response will to help guide the next actions to take.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If they respond, “no”, and you believe them, then you might</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escort them to a non-emergency resource.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indicate they are thinking of suicide or harming themselves, it’s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them as soon as possible to the nearest </a:t>
                      </a:r>
                      <a:r>
                        <a:rPr lang="en-US" sz="1100" dirty="0">
                          <a:solidFill>
                            <a:schemeClr val="tx1"/>
                          </a:solidFill>
                          <a:latin typeface="Arial" panose="020B0604020202020204" pitchFamily="34" charset="0"/>
                          <a:cs typeface="Arial" panose="020B0604020202020204" pitchFamily="34" charset="0"/>
                        </a:rPr>
                        <a:t>emergency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resource.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F420944D-874C-4A3B-B583-6A690A883DD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789A85E6-AF13-094A-83E0-06D59BBCD302}"/>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35567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71757384"/>
              </p:ext>
            </p:extLst>
          </p:nvPr>
        </p:nvGraphicFramePr>
        <p:xfrm>
          <a:off x="211666" y="376157"/>
          <a:ext cx="4389120" cy="636744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964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participants</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share their strategies for remaining calm, composed, and in control during a crisis.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3017537">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be most effective in a crisis situation, you must remain calm, composed, and in control. Your steadiness will give the other person confidence that they are in good hands.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 have stayed calm and composed in a situation where you were helping someone through a crisis can be beneficial here.]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have you done in the past, or can you do, to stay calm and composed when facing a crisis?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responses. Some examples might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taking a few deep breaths</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trusting your ability to get the person the help they need and trusting your training in ACE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grounding yourself in the present moment; resisting letting your mind be consumed by worst-case scenarios or what might happen and instead focusing on the actions you need to take in the situation you are in.]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When assisting someone in crisis, your primary focus is to remain calm and composed. Next, secure any items that might be used for self-injury, then consider your options for accessing </a:t>
                      </a:r>
                      <a:r>
                        <a:rPr lang="en-US" sz="1100" dirty="0">
                          <a:solidFill>
                            <a:schemeClr val="tx1"/>
                          </a:solidFill>
                          <a:latin typeface="Arial" panose="020B0604020202020204" pitchFamily="34" charset="0"/>
                          <a:cs typeface="Arial" panose="020B0604020202020204" pitchFamily="34" charset="0"/>
                        </a:rPr>
                        <a:t>emergency</a:t>
                      </a:r>
                      <a:r>
                        <a:rPr lang="en-US" sz="1100" dirty="0">
                          <a:solidFill>
                            <a:prstClr val="black"/>
                          </a:solidFill>
                          <a:latin typeface="Arial" panose="020B0604020202020204" pitchFamily="34" charset="0"/>
                          <a:cs typeface="Arial" panose="020B0604020202020204" pitchFamily="34" charset="0"/>
                        </a:rPr>
                        <a:t> resources.  </a:t>
                      </a:r>
                      <a:endParaRPr lang="en-US" sz="1100" i="1" dirty="0">
                        <a:solidFill>
                          <a:prstClr val="black"/>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r h="42504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69838319"/>
                  </a:ext>
                </a:extLst>
              </a:tr>
              <a:tr h="1054558">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i="0" dirty="0">
                          <a:solidFill>
                            <a:prstClr val="black"/>
                          </a:solidFill>
                          <a:latin typeface="Arial" panose="020B0604020202020204" pitchFamily="34" charset="0"/>
                          <a:cs typeface="Arial" panose="020B0604020202020204" pitchFamily="34" charset="0"/>
                        </a:rPr>
                        <a:t>There</a:t>
                      </a:r>
                      <a:r>
                        <a:rPr lang="en-US" sz="1100" i="0" baseline="0" dirty="0">
                          <a:solidFill>
                            <a:prstClr val="black"/>
                          </a:solidFill>
                          <a:latin typeface="Arial" panose="020B0604020202020204" pitchFamily="34" charset="0"/>
                          <a:cs typeface="Arial" panose="020B0604020202020204" pitchFamily="34" charset="0"/>
                        </a:rPr>
                        <a:t> is a reason that the Army takes training so seriously. With quality training, you are equipped to execute and respond with immediacy and accuracy.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i="0" baseline="0" dirty="0">
                          <a:solidFill>
                            <a:prstClr val="black"/>
                          </a:solidFill>
                          <a:latin typeface="Arial" panose="020B0604020202020204" pitchFamily="34" charset="0"/>
                          <a:cs typeface="Arial" panose="020B0604020202020204" pitchFamily="34" charset="0"/>
                        </a:rPr>
                        <a:t>Let’s review a few more key points about how to respond to red light warning signs.</a:t>
                      </a:r>
                      <a:endParaRPr lang="en-US" sz="1100" i="0" dirty="0">
                        <a:solidFill>
                          <a:prstClr val="black"/>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8065204"/>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17-B</a:t>
            </a:r>
          </a:p>
        </p:txBody>
      </p:sp>
      <p:sp>
        <p:nvSpPr>
          <p:cNvPr id="8" name="TextBox 7">
            <a:extLst>
              <a:ext uri="{FF2B5EF4-FFF2-40B4-BE49-F238E27FC236}">
                <a16:creationId xmlns:a16="http://schemas.microsoft.com/office/drawing/2014/main" id="{0518D708-6FE6-4A62-A450-FA6CBD4D4D1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16745BBC-AA82-D393-F6F7-9C3494DF386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574119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050802539"/>
              </p:ext>
            </p:extLst>
          </p:nvPr>
        </p:nvGraphicFramePr>
        <p:xfrm>
          <a:off x="227146" y="3429066"/>
          <a:ext cx="4312722" cy="556135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4548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Reinforce the importance of the ACE steps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in a crisis situation.</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64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Reinforce the importance of the ACE steps in a crisis situation.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19966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Following the steps of ACE can save a life. You may be unsure about asking when you’re concerned about someone’s behavior: it is better to ask and be wrong than not to ask at all and have something terrible happen.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someone is in crisis, do not leave them alone,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especially</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they are suicidal. If they refuse to go with you to a helping resource, use your phone to call for help and/or ask someone else to get help. If they are suicidal, it may be best to call and have the help come to you. Remember, NEVER leave a person in crisis or who is suicidal alone.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64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that using ACE in a crisis is activating green light protective factors.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67141881"/>
                  </a:ext>
                </a:extLst>
              </a:tr>
              <a:tr h="138984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By ASKing the critical questions, showing that you CARE, and ESCORTing the</a:t>
                      </a:r>
                      <a:r>
                        <a:rPr lang="en-US" sz="1100" kern="0" baseline="0" noProof="0" dirty="0">
                          <a:solidFill>
                            <a:schemeClr val="tx1"/>
                          </a:solidFill>
                          <a:latin typeface="Arial" panose="020B0604020202020204" pitchFamily="34" charset="0"/>
                          <a:cs typeface="Arial" panose="020B0604020202020204" pitchFamily="34" charset="0"/>
                        </a:rPr>
                        <a:t> person</a:t>
                      </a:r>
                      <a:r>
                        <a:rPr lang="en-US" sz="1100" kern="0" noProof="0" dirty="0">
                          <a:solidFill>
                            <a:schemeClr val="tx1"/>
                          </a:solidFill>
                          <a:latin typeface="Arial" panose="020B0604020202020204" pitchFamily="34" charset="0"/>
                          <a:cs typeface="Arial" panose="020B0604020202020204" pitchFamily="34" charset="0"/>
                        </a:rPr>
                        <a:t> to the help they need,</a:t>
                      </a:r>
                      <a:r>
                        <a:rPr lang="en-US" sz="1100" kern="0" baseline="0" noProof="0" dirty="0">
                          <a:solidFill>
                            <a:schemeClr val="tx1"/>
                          </a:solidFill>
                          <a:latin typeface="Arial" panose="020B0604020202020204" pitchFamily="34" charset="0"/>
                          <a:cs typeface="Arial" panose="020B0604020202020204" pitchFamily="34" charset="0"/>
                        </a:rPr>
                        <a:t> </a:t>
                      </a:r>
                      <a:r>
                        <a:rPr lang="en-US" sz="1100" kern="0" noProof="0" dirty="0">
                          <a:solidFill>
                            <a:schemeClr val="tx1"/>
                          </a:solidFill>
                          <a:latin typeface="Arial" panose="020B0604020202020204" pitchFamily="34" charset="0"/>
                          <a:cs typeface="Arial" panose="020B0604020202020204" pitchFamily="34" charset="0"/>
                        </a:rPr>
                        <a:t>y</a:t>
                      </a:r>
                      <a:r>
                        <a:rPr lang="en-US" sz="1100" kern="0" dirty="0">
                          <a:solidFill>
                            <a:schemeClr val="tx1"/>
                          </a:solidFill>
                          <a:latin typeface="Arial" panose="020B0604020202020204" pitchFamily="34" charset="0"/>
                          <a:cs typeface="Arial" panose="020B0604020202020204" pitchFamily="34" charset="0"/>
                        </a:rPr>
                        <a:t>ou are protecting someone from harm</a:t>
                      </a:r>
                      <a:r>
                        <a:rPr lang="en-US" sz="1100" kern="0" baseline="0" dirty="0">
                          <a:solidFill>
                            <a:schemeClr val="tx1"/>
                          </a:solidFill>
                          <a:latin typeface="Arial" panose="020B0604020202020204" pitchFamily="34" charset="0"/>
                          <a:cs typeface="Arial" panose="020B0604020202020204" pitchFamily="34" charset="0"/>
                        </a:rPr>
                        <a:t> and potentially saving their life.</a:t>
                      </a:r>
                      <a:endParaRPr lang="en-US" sz="1100" kern="0" dirty="0">
                        <a:solidFill>
                          <a:schemeClr val="tx1"/>
                        </a:solidFill>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Furthermore,</a:t>
                      </a:r>
                      <a:r>
                        <a:rPr lang="en-US" sz="1100" kern="0" baseline="0" noProof="0" dirty="0">
                          <a:solidFill>
                            <a:schemeClr val="tx1"/>
                          </a:solidFill>
                          <a:latin typeface="Arial" panose="020B0604020202020204" pitchFamily="34" charset="0"/>
                          <a:cs typeface="Arial" panose="020B0604020202020204" pitchFamily="34" charset="0"/>
                        </a:rPr>
                        <a:t> w</a:t>
                      </a:r>
                      <a:r>
                        <a:rPr lang="en-US" sz="1100" kern="0" noProof="0" dirty="0">
                          <a:solidFill>
                            <a:schemeClr val="tx1"/>
                          </a:solidFill>
                          <a:latin typeface="Arial" panose="020B0604020202020204" pitchFamily="34" charset="0"/>
                          <a:cs typeface="Arial" panose="020B0604020202020204" pitchFamily="34" charset="0"/>
                        </a:rPr>
                        <a:t>hen you</a:t>
                      </a:r>
                      <a:r>
                        <a:rPr lang="en-US" sz="1100" kern="0" baseline="0" noProof="0" dirty="0">
                          <a:solidFill>
                            <a:schemeClr val="tx1"/>
                          </a:solidFill>
                          <a:latin typeface="Arial" panose="020B0604020202020204" pitchFamily="34" charset="0"/>
                          <a:cs typeface="Arial" panose="020B0604020202020204" pitchFamily="34" charset="0"/>
                        </a:rPr>
                        <a:t> recognize red light warning signs and take action to use ACE, y</a:t>
                      </a:r>
                      <a:r>
                        <a:rPr lang="en-US" sz="1100" kern="0" dirty="0">
                          <a:solidFill>
                            <a:schemeClr val="tx1"/>
                          </a:solidFill>
                          <a:latin typeface="Arial" panose="020B0604020202020204" pitchFamily="34" charset="0"/>
                          <a:cs typeface="Arial" panose="020B0604020202020204" pitchFamily="34" charset="0"/>
                        </a:rPr>
                        <a:t>our actions are bolstering green light protective factors.</a:t>
                      </a:r>
                      <a:endParaRPr lang="en-US" sz="1100" kern="0" baseline="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225299"/>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TextBox 11">
            <a:extLst>
              <a:ext uri="{FF2B5EF4-FFF2-40B4-BE49-F238E27FC236}">
                <a16:creationId xmlns:a16="http://schemas.microsoft.com/office/drawing/2014/main" id="{1EBA5B28-8C42-4C64-A418-D3AA64236F2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DAA944B-81F3-40BE-CB28-1B8DB12173A4}"/>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895115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4479920"/>
              </p:ext>
            </p:extLst>
          </p:nvPr>
        </p:nvGraphicFramePr>
        <p:xfrm>
          <a:off x="211666" y="376157"/>
          <a:ext cx="4389120" cy="190774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07211">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You</a:t>
                      </a:r>
                      <a:r>
                        <a:rPr lang="en-US" sz="1100" b="0" kern="0" baseline="0" dirty="0">
                          <a:solidFill>
                            <a:schemeClr val="tx1"/>
                          </a:solidFill>
                          <a:latin typeface="Arial" panose="020B0604020202020204" pitchFamily="34" charset="0"/>
                          <a:cs typeface="Arial" panose="020B0604020202020204" pitchFamily="34" charset="0"/>
                        </a:rPr>
                        <a:t> are showing that person that you take care of each other, regardless of the issue. This helps to build trust, </a:t>
                      </a:r>
                      <a:r>
                        <a:rPr lang="en-US" sz="1100" b="0" kern="0" dirty="0">
                          <a:solidFill>
                            <a:schemeClr val="tx1"/>
                          </a:solidFill>
                          <a:latin typeface="Arial" panose="020B0604020202020204" pitchFamily="34" charset="0"/>
                          <a:cs typeface="Arial" panose="020B0604020202020204" pitchFamily="34" charset="0"/>
                        </a:rPr>
                        <a:t>connection, cohesion, and utilizing resources—all of which are protective factors.</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57969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kern="0" dirty="0">
                          <a:solidFill>
                            <a:schemeClr val="tx1"/>
                          </a:solidFill>
                          <a:latin typeface="Arial" panose="020B0604020202020204" pitchFamily="34" charset="0"/>
                          <a:cs typeface="Arial" panose="020B0604020202020204" pitchFamily="34" charset="0"/>
                        </a:rPr>
                        <a:t>Now that we have completed the content of today’s training, let’s talk about how you can apply it and what first steps you can take.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18-B</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8B4655E-D04D-46CD-773B-552C604784E1}"/>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3983285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5791343"/>
              </p:ext>
            </p:extLst>
          </p:nvPr>
        </p:nvGraphicFramePr>
        <p:xfrm>
          <a:off x="270934" y="3427360"/>
          <a:ext cx="4312722" cy="5845313"/>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37938">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Encourage</a:t>
                      </a:r>
                      <a:r>
                        <a:rPr lang="en-US" sz="1100" b="1" baseline="0" dirty="0">
                          <a:solidFill>
                            <a:schemeClr val="tx1"/>
                          </a:solidFill>
                          <a:latin typeface="Arial" panose="020B0604020202020204" pitchFamily="34" charset="0"/>
                          <a:cs typeface="Arial" panose="020B0604020202020204" pitchFamily="34" charset="0"/>
                        </a:rPr>
                        <a:t> DA Civilians to talk to Soldiers, coworkers, and others in their own personal Circle of Support about concepts of the training and how they will apply them.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95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Encourage</a:t>
                      </a:r>
                      <a:r>
                        <a:rPr lang="en-US" sz="1100" b="1" baseline="0" dirty="0">
                          <a:solidFill>
                            <a:schemeClr val="tx1"/>
                          </a:solidFill>
                          <a:latin typeface="Arial" panose="020B0604020202020204" pitchFamily="34" charset="0"/>
                          <a:cs typeface="Arial" panose="020B0604020202020204" pitchFamily="34" charset="0"/>
                        </a:rPr>
                        <a:t> DA Civilians to talk to Soldiers, coworkers, and others in their own personal Circle of Support about concepts of the training and how they will apply them.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07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As a reminder, it is an annual requirement for Soldiers to receive the ACE Base + 1 training. This means that you and Soldiers are trained in the same approach and have a common</a:t>
                      </a: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language to enable conversation in regards to suicide prevention and intervention.</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Talking with Soldiers, coworkers, and your own personal Circle of Support about what you’ve learned today and how you can utilize ACE to support one another and others in your support circle will </a:t>
                      </a:r>
                      <a:r>
                        <a:rPr lang="en-US" sz="1100" dirty="0">
                          <a:solidFill>
                            <a:schemeClr val="tx1"/>
                          </a:solidFill>
                          <a:latin typeface="Arial" panose="020B0604020202020204" pitchFamily="34" charset="0"/>
                          <a:ea typeface="Calibri" panose="020F0502020204030204" pitchFamily="34" charset="0"/>
                          <a:cs typeface="Arial" panose="020B0604020202020204" pitchFamily="34" charset="0"/>
                        </a:rPr>
                        <a:t>bolster protective factors like increased connection and cohesion, and increase suicide prevention efforts within your own relationships and with the whole Army Family.</a:t>
                      </a:r>
                      <a:endPar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199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Emphasize the value of proactive communication between DA Civilians and Soldiers about who to call when there are concerns or a moment of crisis.</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0111975"/>
                  </a:ext>
                </a:extLst>
              </a:tr>
              <a:tr h="109729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Remember, you can’t always be the solution to someone’s problem.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What’s most important is that you, Soldiers, and other loved ones have someone that they can be </a:t>
                      </a:r>
                      <a:br>
                        <a:rPr lang="en-US" sz="1100" b="0" dirty="0">
                          <a:solidFill>
                            <a:schemeClr val="tx1"/>
                          </a:solidFill>
                          <a:latin typeface="Arial" panose="020B0604020202020204" pitchFamily="34" charset="0"/>
                          <a:cs typeface="Arial" panose="020B0604020202020204" pitchFamily="34" charset="0"/>
                        </a:rPr>
                      </a:br>
                      <a:r>
                        <a:rPr lang="en-US" sz="1100" b="0" dirty="0">
                          <a:solidFill>
                            <a:schemeClr val="tx1"/>
                          </a:solidFill>
                          <a:latin typeface="Arial" panose="020B0604020202020204" pitchFamily="34" charset="0"/>
                          <a:cs typeface="Arial" panose="020B0604020202020204" pitchFamily="34" charset="0"/>
                        </a:rPr>
                        <a:t>open and honest with. </a:t>
                      </a:r>
                      <a:endParaRPr lang="en-US" sz="110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4912373"/>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19-A</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Isosceles Triangle 3">
            <a:extLst>
              <a:ext uri="{FF2B5EF4-FFF2-40B4-BE49-F238E27FC236}">
                <a16:creationId xmlns:a16="http://schemas.microsoft.com/office/drawing/2014/main" id="{6DD05395-B209-0987-5C2A-FC97B1769CCA}"/>
              </a:ext>
            </a:extLst>
          </p:cNvPr>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F3F05EA1-2DBD-6E16-C9AD-D7E1F5F8DB5C}"/>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629994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6318361"/>
              </p:ext>
            </p:extLst>
          </p:nvPr>
        </p:nvGraphicFramePr>
        <p:xfrm>
          <a:off x="211666" y="376157"/>
          <a:ext cx="4389120" cy="564154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07211">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When talking with Soldiers, Soldiers’ Circle of Support members, fellow DA Civilians, or members of your personal Circle of Support, you might consider asking who they would like you to call, and vice versa who you’d like them to call, if there is concern or a moment of crisis.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Encourage participants to lean on the professional resources available to help them help Soldiers, coworkers, or loved ones get the help and support they need.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57969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60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Sometimes individuals require the guidance or support of someone who is trained to help individuals solve their particular problems.</a:t>
                      </a:r>
                    </a:p>
                    <a:p>
                      <a:pPr marL="285750" indent="-285750">
                        <a:spcAft>
                          <a:spcPts val="60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There are services and programs, like those we’ve just mentioned, that can assist Soldiers, your coworkers, or your loved ones perhaps in ways you cannot.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Depending on the situation, you may want to ESCORT them to the resource to be there and support their decision to seek help. Talk ahead of time about what resources you might use and put the contact information in your phone or even speed dial.</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Yet, ESCORTing a person to a non-emergency resource can also mean “point them to the resource.” For example, you can physically go to the ACS office or look at their website for information – both count.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 it might mean encouraging them to meet up or call the friend or person they feel most comfortable confiding in.</a:t>
                      </a:r>
                      <a:endParaRPr kumimoji="0" lang="en-US" sz="11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19-B</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r>
              <a:rPr lang="en-US" sz="1300" kern="0" dirty="0">
                <a:solidFill>
                  <a:prstClr val="black"/>
                </a:solidFill>
                <a:latin typeface="Garamond" pitchFamily="18" charset="0"/>
              </a:rPr>
              <a:t>and </a:t>
            </a:r>
          </a:p>
        </p:txBody>
      </p:sp>
      <p:sp>
        <p:nvSpPr>
          <p:cNvPr id="4" name="TextBox 3">
            <a:extLst>
              <a:ext uri="{FF2B5EF4-FFF2-40B4-BE49-F238E27FC236}">
                <a16:creationId xmlns:a16="http://schemas.microsoft.com/office/drawing/2014/main" id="{E393B28A-5651-D04E-1ADB-2D649E9D25E5}"/>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93902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ii-B</a:t>
            </a:r>
          </a:p>
        </p:txBody>
      </p:sp>
      <p:sp>
        <p:nvSpPr>
          <p:cNvPr id="4" name="TextBox 3"/>
          <p:cNvSpPr txBox="1"/>
          <p:nvPr/>
        </p:nvSpPr>
        <p:spPr>
          <a:xfrm>
            <a:off x="984250" y="8785530"/>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8" name="Header Placeholder 1"/>
          <p:cNvSpPr txBox="1">
            <a:spLocks/>
          </p:cNvSpPr>
          <p:nvPr/>
        </p:nvSpPr>
        <p:spPr>
          <a:xfrm>
            <a:off x="98771" y="156589"/>
            <a:ext cx="7053869" cy="270556"/>
          </a:xfrm>
        </p:spPr>
        <p:txBody>
          <a:bodyPr lIns="95747" tIns="47873" rIns="95747" bIns="4787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02919" y="4334259"/>
            <a:ext cx="6150544" cy="4159332"/>
          </a:xfrm>
          <a:prstGeom prst="rect">
            <a:avLst/>
          </a:prstGeom>
          <a:noFill/>
        </p:spPr>
        <p:txBody>
          <a:bodyPr wrap="square" lIns="95747" tIns="47873" rIns="95747" bIns="47873" rtlCol="0">
            <a:spAutoFit/>
          </a:bodyPr>
          <a:lstStyle/>
          <a:p>
            <a:pPr defTabSz="478734">
              <a:defRPr/>
            </a:pPr>
            <a:endParaRPr lang="en-US" sz="1200" i="1" u="sng" dirty="0">
              <a:latin typeface="Arial" panose="020B0604020202020204" pitchFamily="34" charset="0"/>
              <a:cs typeface="Arial" panose="020B0604020202020204" pitchFamily="34" charset="0"/>
            </a:endParaRPr>
          </a:p>
          <a:p>
            <a:pPr defTabSz="478734">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78734">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Fighting the Stigma, Active Listening, Practicing ACE, Lethal Means) and a SmartGuide with key information to be discussed for each slide (see notes page iv for SmartGuide overview).</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48" name="TextBox 47">
            <a:extLst>
              <a:ext uri="{FF2B5EF4-FFF2-40B4-BE49-F238E27FC236}">
                <a16:creationId xmlns:a16="http://schemas.microsoft.com/office/drawing/2014/main" id="{28F32109-DD51-4256-88CB-960221391FD0}"/>
              </a:ext>
            </a:extLst>
          </p:cNvPr>
          <p:cNvSpPr txBox="1"/>
          <p:nvPr/>
        </p:nvSpPr>
        <p:spPr>
          <a:xfrm>
            <a:off x="502919" y="320040"/>
            <a:ext cx="6150543" cy="835345"/>
          </a:xfrm>
          <a:prstGeom prst="rect">
            <a:avLst/>
          </a:prstGeom>
          <a:noFill/>
        </p:spPr>
        <p:txBody>
          <a:bodyPr wrap="square" lIns="95747" tIns="47873" rIns="95747" bIns="47873"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DA Civilians to be offered annual training as well.</a:t>
            </a:r>
          </a:p>
        </p:txBody>
      </p:sp>
      <p:sp>
        <p:nvSpPr>
          <p:cNvPr id="2" name="TextBox 1">
            <a:extLst>
              <a:ext uri="{FF2B5EF4-FFF2-40B4-BE49-F238E27FC236}">
                <a16:creationId xmlns:a16="http://schemas.microsoft.com/office/drawing/2014/main" id="{2C62613F-646E-30EC-774D-7DD275F70DF3}"/>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grpSp>
        <p:nvGrpSpPr>
          <p:cNvPr id="5" name="Group 4">
            <a:extLst>
              <a:ext uri="{FF2B5EF4-FFF2-40B4-BE49-F238E27FC236}">
                <a16:creationId xmlns:a16="http://schemas.microsoft.com/office/drawing/2014/main" id="{2152BC89-6CF9-54AF-57B3-0FB1D735B612}"/>
              </a:ext>
            </a:extLst>
          </p:cNvPr>
          <p:cNvGrpSpPr/>
          <p:nvPr/>
        </p:nvGrpSpPr>
        <p:grpSpPr>
          <a:xfrm>
            <a:off x="515725" y="1282625"/>
            <a:ext cx="5813176" cy="2884296"/>
            <a:chOff x="329749" y="1267127"/>
            <a:chExt cx="5813176" cy="2884296"/>
          </a:xfrm>
        </p:grpSpPr>
        <p:grpSp>
          <p:nvGrpSpPr>
            <p:cNvPr id="20" name="Group 19">
              <a:extLst>
                <a:ext uri="{FF2B5EF4-FFF2-40B4-BE49-F238E27FC236}">
                  <a16:creationId xmlns:a16="http://schemas.microsoft.com/office/drawing/2014/main" id="{E5E5458B-AF9F-AA1A-9B5C-29CBA51F9F51}"/>
                </a:ext>
              </a:extLst>
            </p:cNvPr>
            <p:cNvGrpSpPr/>
            <p:nvPr/>
          </p:nvGrpSpPr>
          <p:grpSpPr>
            <a:xfrm>
              <a:off x="2630556" y="1267127"/>
              <a:ext cx="1180496" cy="1680809"/>
              <a:chOff x="2760778" y="1268548"/>
              <a:chExt cx="1180496" cy="1680809"/>
            </a:xfrm>
          </p:grpSpPr>
          <p:sp>
            <p:nvSpPr>
              <p:cNvPr id="53" name="Flowchart: Terminator 52">
                <a:extLst>
                  <a:ext uri="{FF2B5EF4-FFF2-40B4-BE49-F238E27FC236}">
                    <a16:creationId xmlns:a16="http://schemas.microsoft.com/office/drawing/2014/main" id="{C63B1D41-C880-76A9-B851-6B94D45F4FF1}"/>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54" name="Cross 53">
                <a:extLst>
                  <a:ext uri="{FF2B5EF4-FFF2-40B4-BE49-F238E27FC236}">
                    <a16:creationId xmlns:a16="http://schemas.microsoft.com/office/drawing/2014/main" id="{FE653336-B3E6-E1E9-D357-8DD48DF01F22}"/>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55" name="Picture 54">
                <a:extLst>
                  <a:ext uri="{FF2B5EF4-FFF2-40B4-BE49-F238E27FC236}">
                    <a16:creationId xmlns:a16="http://schemas.microsoft.com/office/drawing/2014/main" id="{9E321F2A-09E4-E5FD-9856-09715C3E12CC}"/>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21" name="TextBox 20">
              <a:extLst>
                <a:ext uri="{FF2B5EF4-FFF2-40B4-BE49-F238E27FC236}">
                  <a16:creationId xmlns:a16="http://schemas.microsoft.com/office/drawing/2014/main" id="{03CA8B5A-842F-D5D1-0207-9129A1DF0F24}"/>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26" name="Flowchart: Terminator 25">
              <a:extLst>
                <a:ext uri="{FF2B5EF4-FFF2-40B4-BE49-F238E27FC236}">
                  <a16:creationId xmlns:a16="http://schemas.microsoft.com/office/drawing/2014/main" id="{F8958D31-46F7-81BB-9D64-002BE98D8334}"/>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C2AB0332-759E-D59D-C5B8-57D5620A256F}"/>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28" name="Picture 27">
              <a:extLst>
                <a:ext uri="{FF2B5EF4-FFF2-40B4-BE49-F238E27FC236}">
                  <a16:creationId xmlns:a16="http://schemas.microsoft.com/office/drawing/2014/main" id="{EBBD9652-F56A-DE5E-78A2-C6F15AE0E9D9}"/>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32" name="Group 31">
              <a:extLst>
                <a:ext uri="{FF2B5EF4-FFF2-40B4-BE49-F238E27FC236}">
                  <a16:creationId xmlns:a16="http://schemas.microsoft.com/office/drawing/2014/main" id="{14E6D294-17DB-56DA-CACB-9E56132FF697}"/>
                </a:ext>
              </a:extLst>
            </p:cNvPr>
            <p:cNvGrpSpPr/>
            <p:nvPr/>
          </p:nvGrpSpPr>
          <p:grpSpPr>
            <a:xfrm>
              <a:off x="329749" y="2961361"/>
              <a:ext cx="1185187" cy="1177938"/>
              <a:chOff x="1934973" y="2997415"/>
              <a:chExt cx="1185187" cy="1177938"/>
            </a:xfrm>
          </p:grpSpPr>
          <p:sp>
            <p:nvSpPr>
              <p:cNvPr id="51" name="Flowchart: Terminator 50">
                <a:extLst>
                  <a:ext uri="{FF2B5EF4-FFF2-40B4-BE49-F238E27FC236}">
                    <a16:creationId xmlns:a16="http://schemas.microsoft.com/office/drawing/2014/main" id="{64557753-7FF5-3AA3-9239-953AA533DBE8}"/>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52" name="Picture 51">
                <a:extLst>
                  <a:ext uri="{FF2B5EF4-FFF2-40B4-BE49-F238E27FC236}">
                    <a16:creationId xmlns:a16="http://schemas.microsoft.com/office/drawing/2014/main" id="{0FAB9425-6D3C-4B29-03F8-6B3AEB17DE9C}"/>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33" name="Group 32">
              <a:extLst>
                <a:ext uri="{FF2B5EF4-FFF2-40B4-BE49-F238E27FC236}">
                  <a16:creationId xmlns:a16="http://schemas.microsoft.com/office/drawing/2014/main" id="{325D8C75-F849-24D5-3F2F-0B92C5E1D469}"/>
                </a:ext>
              </a:extLst>
            </p:cNvPr>
            <p:cNvGrpSpPr/>
            <p:nvPr/>
          </p:nvGrpSpPr>
          <p:grpSpPr>
            <a:xfrm>
              <a:off x="3337495" y="2956310"/>
              <a:ext cx="1331982" cy="1195113"/>
              <a:chOff x="3451386" y="2985038"/>
              <a:chExt cx="1331982" cy="1195113"/>
            </a:xfrm>
          </p:grpSpPr>
          <p:sp>
            <p:nvSpPr>
              <p:cNvPr id="49" name="TextBox 48">
                <a:extLst>
                  <a:ext uri="{FF2B5EF4-FFF2-40B4-BE49-F238E27FC236}">
                    <a16:creationId xmlns:a16="http://schemas.microsoft.com/office/drawing/2014/main" id="{A9A6EE58-89BC-9633-E5D4-D1A976BAC1EA}"/>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50" name="Picture 49">
                <a:extLst>
                  <a:ext uri="{FF2B5EF4-FFF2-40B4-BE49-F238E27FC236}">
                    <a16:creationId xmlns:a16="http://schemas.microsoft.com/office/drawing/2014/main" id="{160649CF-9549-C450-1CCE-E114EAE4294B}"/>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36" name="TextBox 35">
              <a:extLst>
                <a:ext uri="{FF2B5EF4-FFF2-40B4-BE49-F238E27FC236}">
                  <a16:creationId xmlns:a16="http://schemas.microsoft.com/office/drawing/2014/main" id="{7FBB484A-9E88-95E5-2128-F462CE3D25BE}"/>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38" name="TextBox 37">
              <a:extLst>
                <a:ext uri="{FF2B5EF4-FFF2-40B4-BE49-F238E27FC236}">
                  <a16:creationId xmlns:a16="http://schemas.microsoft.com/office/drawing/2014/main" id="{1D8112F0-456D-E60D-3BCC-28B023F175C4}"/>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40" name="TextBox 39">
              <a:extLst>
                <a:ext uri="{FF2B5EF4-FFF2-40B4-BE49-F238E27FC236}">
                  <a16:creationId xmlns:a16="http://schemas.microsoft.com/office/drawing/2014/main" id="{EB7F0E9A-068F-19E2-DAF0-15D3E9033729}"/>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41" name="Group 40">
              <a:extLst>
                <a:ext uri="{FF2B5EF4-FFF2-40B4-BE49-F238E27FC236}">
                  <a16:creationId xmlns:a16="http://schemas.microsoft.com/office/drawing/2014/main" id="{B2EEA76F-7B1F-BD85-250D-3FC5BB453CCF}"/>
                </a:ext>
              </a:extLst>
            </p:cNvPr>
            <p:cNvGrpSpPr/>
            <p:nvPr/>
          </p:nvGrpSpPr>
          <p:grpSpPr>
            <a:xfrm>
              <a:off x="4969117" y="2969667"/>
              <a:ext cx="1173808" cy="1166570"/>
              <a:chOff x="5044445" y="2998395"/>
              <a:chExt cx="1173808" cy="1166570"/>
            </a:xfrm>
          </p:grpSpPr>
          <p:sp>
            <p:nvSpPr>
              <p:cNvPr id="42" name="Flowchart: Terminator 41">
                <a:extLst>
                  <a:ext uri="{FF2B5EF4-FFF2-40B4-BE49-F238E27FC236}">
                    <a16:creationId xmlns:a16="http://schemas.microsoft.com/office/drawing/2014/main" id="{5BDAC0C2-00B1-FB47-6AB2-FFF85B2F4E86}"/>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47" name="Picture 46">
                <a:extLst>
                  <a:ext uri="{FF2B5EF4-FFF2-40B4-BE49-F238E27FC236}">
                    <a16:creationId xmlns:a16="http://schemas.microsoft.com/office/drawing/2014/main" id="{902F733C-C1AA-BA71-1929-82C54FE4B541}"/>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383424653"/>
              </p:ext>
            </p:extLst>
          </p:nvPr>
        </p:nvGraphicFramePr>
        <p:xfrm>
          <a:off x="270934" y="3427355"/>
          <a:ext cx="4312722" cy="485938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11168">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Empower DA Civilians to do something with the knowledge they’ve gained in order to make an impact in the lives of others.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979">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973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DA Civilians</a:t>
                      </a:r>
                      <a:r>
                        <a:rPr lang="en-US" sz="1100" b="1" baseline="0" dirty="0">
                          <a:solidFill>
                            <a:schemeClr val="tx1"/>
                          </a:solidFill>
                          <a:latin typeface="Arial" panose="020B0604020202020204" pitchFamily="34" charset="0"/>
                          <a:cs typeface="Arial" panose="020B0604020202020204" pitchFamily="34" charset="0"/>
                        </a:rPr>
                        <a:t> to take action with the knowledge they’ve gained in order to make an impact in the lives of others.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86486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ea typeface="Cambria" panose="02040503050406030204" pitchFamily="18" charset="0"/>
                          <a:cs typeface="Arial" panose="020B0604020202020204" pitchFamily="34" charset="0"/>
                        </a:rPr>
                        <a:t>You are now equipped to use ACE to bolster protective factors, mitigate risk, and support Soldiers, coworkers, or loved one in the event of a crisis. But, the real work starts now by putting the training into action.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Remember, you are a part of the Army’s comprehensive and integrated approach to preventing suicide and protecting others from its devastating impacts. </a:t>
                      </a:r>
                      <a:endParaRPr lang="en-US" sz="1100" dirty="0">
                        <a:latin typeface="Arial" panose="020B0604020202020204" pitchFamily="34" charset="0"/>
                        <a:ea typeface="Cambria" panose="02040503050406030204" pitchFamily="18"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Consider what that might look like for you, such as what actions you feel are important to take in the next week or two. </a:t>
                      </a:r>
                      <a:endParaRPr lang="en-US" sz="1100" b="0" i="1" baseline="0" dirty="0">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baseline="0" dirty="0">
                          <a:latin typeface="Arial" panose="020B0604020202020204" pitchFamily="34" charset="0"/>
                          <a:ea typeface="Cambria" panose="02040503050406030204" pitchFamily="18" charset="0"/>
                          <a:cs typeface="Arial" panose="020B0604020202020204" pitchFamily="34" charset="0"/>
                        </a:rPr>
                        <a:t>[</a:t>
                      </a:r>
                      <a:r>
                        <a:rPr lang="en-US" sz="1100" b="1" i="1" baseline="0" dirty="0">
                          <a:latin typeface="Arial" panose="020B0604020202020204" pitchFamily="34" charset="0"/>
                          <a:ea typeface="Cambria" panose="02040503050406030204" pitchFamily="18" charset="0"/>
                          <a:cs typeface="Arial" panose="020B0604020202020204" pitchFamily="34" charset="0"/>
                        </a:rPr>
                        <a:t>NOTE</a:t>
                      </a:r>
                      <a:r>
                        <a:rPr lang="en-US" sz="1100" b="0" i="1" baseline="0" dirty="0">
                          <a:latin typeface="Arial" panose="020B0604020202020204" pitchFamily="34" charset="0"/>
                          <a:ea typeface="Cambria" panose="02040503050406030204" pitchFamily="18" charset="0"/>
                          <a:cs typeface="Arial" panose="020B0604020202020204" pitchFamily="34" charset="0"/>
                        </a:rPr>
                        <a:t>: If following the base module with a +1 module, then a discussion of implementation plans will come later. But, if you are not transitioning directly into a +1 module, then consider having a discussion here in how the participants plan to implement today’s training (e.g., ask participants to share one or two actions they can take to apply today’s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20-A</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srgbClr val="FF0000"/>
              </a:solidFill>
              <a:latin typeface="Garamond" pitchFamily="18" charset="0"/>
            </a:endParaRPr>
          </a:p>
          <a:p>
            <a:pPr defTabSz="959241">
              <a:defRPr/>
            </a:pPr>
            <a:endParaRPr lang="en-US" sz="1300" kern="0" dirty="0">
              <a:solidFill>
                <a:srgbClr val="FF0000"/>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431BC909-C805-CB62-20BB-5449C09F31FD}"/>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
        <p:nvSpPr>
          <p:cNvPr id="4" name="Isosceles Triangle 3">
            <a:extLst>
              <a:ext uri="{FF2B5EF4-FFF2-40B4-BE49-F238E27FC236}">
                <a16:creationId xmlns:a16="http://schemas.microsoft.com/office/drawing/2014/main" id="{F3DACC36-3F36-F4F0-BE95-7DCD0B7247D1}"/>
              </a:ext>
            </a:extLst>
          </p:cNvPr>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21294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8919192"/>
              </p:ext>
            </p:extLst>
          </p:nvPr>
        </p:nvGraphicFramePr>
        <p:xfrm>
          <a:off x="211666" y="376157"/>
          <a:ext cx="4389120" cy="196900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518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dirty="0">
                          <a:solidFill>
                            <a:schemeClr val="tx1"/>
                          </a:solidFill>
                          <a:latin typeface="Arial" panose="020B0604020202020204" pitchFamily="34" charset="0"/>
                          <a:ea typeface="Cambria" panose="02040503050406030204" pitchFamily="18" charset="0"/>
                          <a:cs typeface="Arial" panose="020B0604020202020204" pitchFamily="34" charset="0"/>
                        </a:rPr>
                        <a:t>Thank the participants for attending, and let them know which “+1” module will come next.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57969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Lastly, I want to thank you for your investment to attend today’s training and further demonstrating your selfless support of Soldiers and the whole Army Family. </a:t>
                      </a:r>
                    </a:p>
                    <a:p>
                      <a:pPr marL="0" indent="0">
                        <a:spcBef>
                          <a:spcPts val="600"/>
                        </a:spcBef>
                        <a:buFont typeface="Arial" panose="020B0604020202020204" pitchFamily="34" charset="0"/>
                        <a:buNone/>
                      </a:pP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a:t>
                      </a:r>
                      <a:r>
                        <a:rPr lang="en-US" sz="1100" b="1" i="1" dirty="0">
                          <a:solidFill>
                            <a:schemeClr val="tx1"/>
                          </a:solidFill>
                          <a:latin typeface="Arial" panose="020B0604020202020204" pitchFamily="34" charset="0"/>
                          <a:ea typeface="Cambria" panose="02040503050406030204" pitchFamily="18" charset="0"/>
                          <a:cs typeface="Arial" panose="020B0604020202020204" pitchFamily="34" charset="0"/>
                        </a:rPr>
                        <a:t>NOTE</a:t>
                      </a: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 If applicable, let the participants know which “+1” module you are</a:t>
                      </a: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 following up this training with. Then, it is suggested to give the participants a short break as you get </a:t>
                      </a:r>
                      <a:b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b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the next module set up.]</a:t>
                      </a:r>
                      <a:endPar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20-B</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r>
              <a:rPr lang="en-US" sz="1300" kern="0" dirty="0">
                <a:solidFill>
                  <a:prstClr val="black"/>
                </a:solidFill>
                <a:latin typeface="Garamond" pitchFamily="18" charset="0"/>
              </a:rPr>
              <a:t>and </a:t>
            </a:r>
          </a:p>
        </p:txBody>
      </p:sp>
      <p:sp>
        <p:nvSpPr>
          <p:cNvPr id="4" name="TextBox 3">
            <a:extLst>
              <a:ext uri="{FF2B5EF4-FFF2-40B4-BE49-F238E27FC236}">
                <a16:creationId xmlns:a16="http://schemas.microsoft.com/office/drawing/2014/main" id="{E393B28A-5651-D04E-1ADB-2D649E9D25E5}"/>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
        <p:nvSpPr>
          <p:cNvPr id="7" name="Rectangle 6">
            <a:extLst>
              <a:ext uri="{FF2B5EF4-FFF2-40B4-BE49-F238E27FC236}">
                <a16:creationId xmlns:a16="http://schemas.microsoft.com/office/drawing/2014/main" id="{105A7374-53A2-9156-F2ED-F960300F4CF7}"/>
              </a:ext>
            </a:extLst>
          </p:cNvPr>
          <p:cNvSpPr/>
          <p:nvPr/>
        </p:nvSpPr>
        <p:spPr>
          <a:xfrm>
            <a:off x="3824754" y="8895385"/>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49410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graphicFrame>
        <p:nvGraphicFramePr>
          <p:cNvPr id="6" name="Table 5">
            <a:extLst>
              <a:ext uri="{FF2B5EF4-FFF2-40B4-BE49-F238E27FC236}">
                <a16:creationId xmlns:a16="http://schemas.microsoft.com/office/drawing/2014/main" id="{8F07FDF1-B6B4-444C-8E94-BA85C097A6FE}"/>
              </a:ext>
            </a:extLst>
          </p:cNvPr>
          <p:cNvGraphicFramePr>
            <a:graphicFrameLocks noGrp="1"/>
          </p:cNvGraphicFramePr>
          <p:nvPr>
            <p:extLst>
              <p:ext uri="{D42A27DB-BD31-4B8C-83A1-F6EECF244321}">
                <p14:modId xmlns:p14="http://schemas.microsoft.com/office/powerpoint/2010/main" val="314950877"/>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AEB836F-F9AC-8C68-2270-0F6CFD5AD3F6}"/>
              </a:ext>
            </a:extLst>
          </p:cNvPr>
          <p:cNvSpPr txBox="1"/>
          <p:nvPr/>
        </p:nvSpPr>
        <p:spPr>
          <a:xfrm>
            <a:off x="0" y="8881508"/>
            <a:ext cx="7315200" cy="282353"/>
          </a:xfrm>
          <a:prstGeom prst="rect">
            <a:avLst/>
          </a:prstGeom>
          <a:noFill/>
        </p:spPr>
        <p:txBody>
          <a:bodyPr wrap="square" lIns="96742" tIns="48371" rIns="96742" bIns="48371" rtlCol="0">
            <a:spAutoFit/>
          </a:bodyPr>
          <a:lstStyle/>
          <a:p>
            <a:pPr marL="0" marR="0" lvl="0" indent="0" algn="ctr" defTabSz="478734" rtl="0" eaLnBrk="1" fontAlgn="auto" latinLnBrk="0" hangingPunct="1">
              <a:lnSpc>
                <a:spcPct val="100000"/>
              </a:lnSpc>
              <a:spcBef>
                <a:spcPts val="0"/>
              </a:spcBef>
              <a:spcAft>
                <a:spcPts val="0"/>
              </a:spcAft>
              <a:buClrTx/>
              <a:buSzTx/>
              <a:buFontTx/>
              <a:buNone/>
              <a:tabLst/>
              <a:defRPr/>
            </a:pPr>
            <a:r>
              <a:rPr lang="en-US" sz="1200" i="1" kern="0" dirty="0">
                <a:solidFill>
                  <a:prstClr val="black"/>
                </a:solidFill>
                <a:latin typeface="Calibri" panose="020F0502020204030204"/>
              </a:rPr>
              <a:t>21-A</a:t>
            </a:r>
            <a:endParaRPr kumimoji="0" lang="en-US" sz="1200" b="0" i="1"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AAFD7BE-6830-0273-A458-9BC1FB08EB5A}"/>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931730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BAA0D40-B537-6250-18BE-9DEEDAC30CFD}"/>
              </a:ext>
            </a:extLst>
          </p:cNvPr>
          <p:cNvSpPr txBox="1"/>
          <p:nvPr/>
        </p:nvSpPr>
        <p:spPr>
          <a:xfrm>
            <a:off x="0" y="9292988"/>
            <a:ext cx="7315200" cy="282353"/>
          </a:xfrm>
          <a:prstGeom prst="rect">
            <a:avLst/>
          </a:prstGeom>
          <a:noFill/>
        </p:spPr>
        <p:txBody>
          <a:bodyPr wrap="square" lIns="96742" tIns="48371" rIns="96742" bIns="48371" rtlCol="0">
            <a:spAutoFit/>
          </a:bodyPr>
          <a:lstStyle/>
          <a:p>
            <a:pPr marL="0" marR="0" lvl="0" indent="0" algn="ctr" defTabSz="478734" rtl="0" eaLnBrk="1" fontAlgn="auto" latinLnBrk="0" hangingPunct="1">
              <a:lnSpc>
                <a:spcPct val="100000"/>
              </a:lnSpc>
              <a:spcBef>
                <a:spcPts val="0"/>
              </a:spcBef>
              <a:spcAft>
                <a:spcPts val="0"/>
              </a:spcAft>
              <a:buClrTx/>
              <a:buSzTx/>
              <a:buFontTx/>
              <a:buNone/>
              <a:tabLst/>
              <a:defRPr/>
            </a:pPr>
            <a:r>
              <a:rPr lang="en-US" sz="1200" i="1" kern="0" dirty="0">
                <a:solidFill>
                  <a:prstClr val="black"/>
                </a:solidFill>
                <a:latin typeface="Calibri" panose="020F0502020204030204"/>
              </a:rPr>
              <a:t>21-B</a:t>
            </a:r>
            <a:endParaRPr kumimoji="0" lang="en-US" sz="1200" b="0" i="1"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76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22-A</a:t>
            </a:r>
          </a:p>
        </p:txBody>
      </p:sp>
      <p:sp>
        <p:nvSpPr>
          <p:cNvPr id="8" name="Rectangle 7"/>
          <p:cNvSpPr/>
          <p:nvPr/>
        </p:nvSpPr>
        <p:spPr>
          <a:xfrm>
            <a:off x="162561" y="290269"/>
            <a:ext cx="6977575" cy="8560536"/>
          </a:xfrm>
          <a:prstGeom prst="rect">
            <a:avLst/>
          </a:prstGeom>
        </p:spPr>
        <p:txBody>
          <a:bodyPr wrap="square" lIns="95747" tIns="47873" rIns="95747" bIns="47873">
            <a:spAutoFit/>
          </a:bodyPr>
          <a:lstStyle/>
          <a:p>
            <a:pPr indent="-478734" algn="ctr"/>
            <a:r>
              <a:rPr lang="en-US" sz="1100" b="1" dirty="0">
                <a:solidFill>
                  <a:prstClr val="black"/>
                </a:solidFill>
                <a:latin typeface="Arial" panose="020B0604020202020204" pitchFamily="34" charset="0"/>
                <a:cs typeface="Arial" panose="020B0604020202020204" pitchFamily="34" charset="0"/>
              </a:rPr>
              <a:t>References</a:t>
            </a:r>
          </a:p>
          <a:p>
            <a:pPr indent="-478734"/>
            <a:r>
              <a:rPr lang="en-US" sz="1100" b="1" u="sng" dirty="0">
                <a:solidFill>
                  <a:prstClr val="black"/>
                </a:solidFill>
                <a:latin typeface="Arial" panose="020B0604020202020204" pitchFamily="34" charset="0"/>
                <a:cs typeface="Arial" panose="020B0604020202020204" pitchFamily="34" charset="0"/>
              </a:rPr>
              <a:t>Army Publications</a:t>
            </a:r>
          </a:p>
          <a:p>
            <a:pPr indent="-478734"/>
            <a:endParaRPr lang="en-US" sz="1100" b="1" u="sng"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Health Promotion </a:t>
            </a:r>
            <a:r>
              <a:rPr lang="en-US" sz="1100" dirty="0">
                <a:solidFill>
                  <a:prstClr val="black"/>
                </a:solidFill>
                <a:latin typeface="Arial" panose="020B0604020202020204" pitchFamily="34" charset="0"/>
                <a:cs typeface="Arial" panose="020B0604020202020204" pitchFamily="34" charset="0"/>
              </a:rPr>
              <a:t>(AR-300-63). 	https://armypubs.army.mil/epubs/DR_pubs/DR_a/pdf/web/ARN15595_R600_63_admin_FINAL.pdf</a:t>
            </a:r>
            <a:endParaRPr lang="en-US" sz="1100" dirty="0">
              <a:latin typeface="Arial" panose="020B0604020202020204" pitchFamily="34" charset="0"/>
              <a:cs typeface="Arial" panose="020B0604020202020204" pitchFamily="34" charset="0"/>
            </a:endParaRP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(2019). </a:t>
            </a:r>
            <a:r>
              <a:rPr lang="en-US" sz="1100" i="1" dirty="0">
                <a:solidFill>
                  <a:prstClr val="black"/>
                </a:solidFill>
                <a:latin typeface="Arial" panose="020B0604020202020204" pitchFamily="34" charset="0"/>
                <a:cs typeface="Arial" panose="020B0604020202020204" pitchFamily="34" charset="0"/>
              </a:rPr>
              <a:t>Army Leadership and the Profession </a:t>
            </a:r>
            <a:r>
              <a:rPr lang="en-US" sz="110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Team Building </a:t>
            </a:r>
            <a:r>
              <a:rPr lang="en-US" sz="110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(2016). </a:t>
            </a:r>
            <a:r>
              <a:rPr lang="en-US" sz="1100" i="1" dirty="0">
                <a:solidFill>
                  <a:prstClr val="black"/>
                </a:solidFill>
                <a:latin typeface="Arial" panose="020B0604020202020204" pitchFamily="34" charset="0"/>
                <a:cs typeface="Arial" panose="020B0604020202020204" pitchFamily="34" charset="0"/>
              </a:rPr>
              <a:t>A Leader’s Guide to Soldier Health and Fitness </a:t>
            </a:r>
            <a:r>
              <a:rPr lang="en-US" sz="110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Health Promotion, Risk Reduction, and Suicide Prevention </a:t>
            </a:r>
            <a:r>
              <a:rPr lang="en-US" sz="1100" dirty="0">
                <a:solidFill>
                  <a:prstClr val="black"/>
                </a:solidFill>
                <a:latin typeface="Arial" panose="020B0604020202020204" pitchFamily="34" charset="0"/>
                <a:cs typeface="Arial" panose="020B0604020202020204" pitchFamily="34" charset="0"/>
              </a:rPr>
              <a:t>(DA PAM 600-	24). https://armypubs.army.mil/epubs/DR_pubs/DR_a/pdf/web/p600_24.pdf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b="1" u="sng" dirty="0">
                <a:solidFill>
                  <a:prstClr val="black"/>
                </a:solidFill>
                <a:latin typeface="Arial" panose="020B0604020202020204" pitchFamily="34" charset="0"/>
                <a:cs typeface="Arial" panose="020B0604020202020204" pitchFamily="34" charset="0"/>
              </a:rPr>
              <a:t>Other Publications</a:t>
            </a:r>
          </a:p>
          <a:p>
            <a:pPr indent="-478734"/>
            <a:endParaRPr lang="en-US" sz="1100" b="1" u="sng"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100" i="1" dirty="0">
                <a:latin typeface="Arial" panose="020B0604020202020204" pitchFamily="34" charset="0"/>
                <a:cs typeface="Arial" panose="020B0604020202020204" pitchFamily="34" charset="0"/>
              </a:rPr>
              <a:t>American Journal of Community Psychology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68</a:t>
            </a:r>
            <a:r>
              <a:rPr lang="en-US" sz="1100" dirty="0">
                <a:latin typeface="Arial" panose="020B0604020202020204" pitchFamily="34" charset="0"/>
                <a:cs typeface="Arial" panose="020B0604020202020204" pitchFamily="34" charset="0"/>
              </a:rPr>
              <a:t>(1-	2), 232–248. https://doi.org/10.1002/ajcp.12510</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Defense Suicide Prevention Office. (2016). </a:t>
            </a:r>
            <a:r>
              <a:rPr lang="en-US" sz="110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10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Framework%202016.pdf?ver=2018-02-07-111806-747</a:t>
            </a:r>
          </a:p>
          <a:p>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Defense. (2020). </a:t>
            </a:r>
            <a:r>
              <a:rPr lang="en-US" sz="1100" i="1" dirty="0">
                <a:solidFill>
                  <a:prstClr val="black"/>
                </a:solidFill>
                <a:latin typeface="Arial" panose="020B0604020202020204" pitchFamily="34" charset="0"/>
                <a:cs typeface="Arial" panose="020B0604020202020204" pitchFamily="34" charset="0"/>
              </a:rPr>
              <a:t>Annual Suicide Report Calendar Year 2019 </a:t>
            </a:r>
            <a:r>
              <a:rPr lang="en-US" sz="1100" dirty="0">
                <a:solidFill>
                  <a:prstClr val="black"/>
                </a:solidFill>
                <a:latin typeface="Arial" panose="020B0604020202020204" pitchFamily="34" charset="0"/>
                <a:cs typeface="Arial" panose="020B0604020202020204" pitchFamily="34" charset="0"/>
              </a:rPr>
              <a:t>(Ref ID. 4-CFF293C). 	https://www.dspo.mil/Portals/113/Documents/CY2019%20Suicide%20Report/DoD%20Calendar%2	0Year%20CY%202019%20Annual%20Suicide%20Report.pdf</a:t>
            </a:r>
          </a:p>
          <a:p>
            <a:pPr lvl="0"/>
            <a:r>
              <a:rPr lang="en-US" sz="1100" dirty="0">
                <a:solidFill>
                  <a:prstClr val="black"/>
                </a:solidFill>
                <a:latin typeface="Arial" panose="020B0604020202020204" pitchFamily="34" charset="0"/>
                <a:cs typeface="Arial" panose="020B0604020202020204" pitchFamily="34" charset="0"/>
              </a:rPr>
              <a:t>	</a:t>
            </a:r>
          </a:p>
          <a:p>
            <a:pPr lvl="0"/>
            <a:r>
              <a:rPr lang="en-US" sz="110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100" i="1" dirty="0">
                <a:solidFill>
                  <a:prstClr val="black"/>
                </a:solidFill>
                <a:latin typeface="Arial" panose="020B0604020202020204" pitchFamily="34" charset="0"/>
                <a:cs typeface="Arial" panose="020B0604020202020204" pitchFamily="34" charset="0"/>
              </a:rPr>
              <a:t>Psychology &amp; Marketing, 23</a:t>
            </a:r>
            <a:r>
              <a:rPr lang="en-US" sz="1100" dirty="0">
                <a:solidFill>
                  <a:prstClr val="black"/>
                </a:solidFill>
                <a:latin typeface="Arial" panose="020B0604020202020204" pitchFamily="34" charset="0"/>
                <a:cs typeface="Arial" panose="020B0604020202020204" pitchFamily="34" charset="0"/>
              </a:rPr>
              <a:t>(2), 161-180. 	https://doi.org/10.1002/mar.20105 </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100" i="1" dirty="0">
                <a:solidFill>
                  <a:prstClr val="black"/>
                </a:solidFill>
                <a:latin typeface="Arial" panose="020B0604020202020204" pitchFamily="34" charset="0"/>
                <a:cs typeface="Arial" panose="020B0604020202020204" pitchFamily="34" charset="0"/>
              </a:rPr>
              <a:t>Psychological Services, 15</a:t>
            </a:r>
            <a:r>
              <a:rPr lang="en-US" sz="1100" dirty="0">
                <a:solidFill>
                  <a:prstClr val="black"/>
                </a:solidFill>
                <a:latin typeface="Arial" panose="020B0604020202020204" pitchFamily="34" charset="0"/>
                <a:cs typeface="Arial" panose="020B0604020202020204" pitchFamily="34" charset="0"/>
              </a:rPr>
              <a:t>(3), 	251-	261. http://dx.doi.org/10.1037/ser0000225 </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49</a:t>
            </a:r>
            <a:r>
              <a:rPr lang="en-US" sz="1100" dirty="0">
                <a:latin typeface="Arial" panose="020B0604020202020204" pitchFamily="34" charset="0"/>
                <a:cs typeface="Arial" panose="020B0604020202020204" pitchFamily="34" charset="0"/>
              </a:rPr>
              <a:t>(2), 353–370. 	https://doi.org/10.1111/sltb.12430</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100" i="1" dirty="0">
                <a:latin typeface="Arial" panose="020B0604020202020204" pitchFamily="34" charset="0"/>
                <a:cs typeface="Arial" panose="020B0604020202020204" pitchFamily="34" charset="0"/>
              </a:rPr>
              <a:t>Community Mental Health 	Journal</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54</a:t>
            </a:r>
            <a:r>
              <a:rPr lang="en-US" sz="1100" dirty="0">
                <a:latin typeface="Arial" panose="020B0604020202020204" pitchFamily="34" charset="0"/>
                <a:cs typeface="Arial" panose="020B0604020202020204" pitchFamily="34" charset="0"/>
              </a:rPr>
              <a:t>(3), 282–292. https://doi.org/10.1007/s10597-017-0158-z</a:t>
            </a:r>
          </a:p>
          <a:p>
            <a:pPr lvl="0"/>
            <a:endParaRPr lang="en-US" sz="1100" dirty="0">
              <a:solidFill>
                <a:prstClr val="black"/>
              </a:solidFill>
              <a:latin typeface="Arial" panose="020B0604020202020204" pitchFamily="34" charset="0"/>
              <a:cs typeface="Arial" panose="020B0604020202020204" pitchFamily="34" charset="0"/>
            </a:endParaRPr>
          </a:p>
          <a:p>
            <a:pPr indent="-478734"/>
            <a:endParaRPr lang="en-US" sz="11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1301123-3CBE-E5EA-3DE0-AAC122EA66CB}"/>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206842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22-B</a:t>
            </a:r>
          </a:p>
        </p:txBody>
      </p:sp>
      <p:sp>
        <p:nvSpPr>
          <p:cNvPr id="8" name="Rectangle 7"/>
          <p:cNvSpPr/>
          <p:nvPr/>
        </p:nvSpPr>
        <p:spPr>
          <a:xfrm>
            <a:off x="162561" y="290269"/>
            <a:ext cx="6977575" cy="5682826"/>
          </a:xfrm>
          <a:prstGeom prst="rect">
            <a:avLst/>
          </a:prstGeom>
        </p:spPr>
        <p:txBody>
          <a:bodyPr wrap="square" lIns="95747" tIns="47873" rIns="95747" bIns="47873">
            <a:spAutoFit/>
          </a:bodyPr>
          <a:lstStyle/>
          <a:p>
            <a:pPr indent="-478734" algn="ctr"/>
            <a:r>
              <a:rPr lang="en-US" sz="1100" b="1" dirty="0">
                <a:solidFill>
                  <a:prstClr val="black"/>
                </a:solidFill>
                <a:latin typeface="Arial" panose="020B0604020202020204" pitchFamily="34" charset="0"/>
                <a:cs typeface="Arial" panose="020B0604020202020204" pitchFamily="34" charset="0"/>
              </a:rPr>
              <a:t>References (cont’d.)</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100" i="1" dirty="0">
                <a:latin typeface="Arial" panose="020B0604020202020204" pitchFamily="34" charset="0"/>
                <a:cs typeface="Arial" panose="020B0604020202020204" pitchFamily="34" charset="0"/>
              </a:rPr>
              <a:t>Psychiatry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76</a:t>
            </a:r>
            <a:r>
              <a:rPr lang="en-US" sz="1100" dirty="0">
                <a:latin typeface="Arial" panose="020B0604020202020204" pitchFamily="34" charset="0"/>
                <a:cs typeface="Arial" panose="020B0604020202020204" pitchFamily="34" charset="0"/>
              </a:rPr>
              <a:t>(2), 97–125. 	https://doi.org/10.1521/psyc.2013.76.2.97</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100" i="1" dirty="0">
                <a:latin typeface="Arial" panose="020B0604020202020204" pitchFamily="34" charset="0"/>
                <a:cs typeface="Arial" panose="020B0604020202020204" pitchFamily="34" charset="0"/>
              </a:rPr>
              <a:t>Administration and 	Policy 	in Mental Health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48</a:t>
            </a:r>
            <a:r>
              <a:rPr lang="en-US" sz="1100" dirty="0">
                <a:latin typeface="Arial" panose="020B0604020202020204" pitchFamily="34" charset="0"/>
                <a:cs typeface="Arial" panose="020B0604020202020204" pitchFamily="34" charset="0"/>
              </a:rPr>
              <a:t>(2), 343–353. https://doi.org/10.1007/s10488-020-01078-3</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100" i="1" dirty="0">
                <a:latin typeface="Arial" panose="020B0604020202020204" pitchFamily="34" charset="0"/>
                <a:cs typeface="Arial" panose="020B0604020202020204" pitchFamily="34" charset="0"/>
              </a:rPr>
              <a:t>Journal of Affective Disorders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120</a:t>
            </a:r>
            <a:r>
              <a:rPr lang="en-US" sz="1100" dirty="0">
                <a:latin typeface="Arial" panose="020B0604020202020204" pitchFamily="34" charset="0"/>
                <a:cs typeface="Arial" panose="020B0604020202020204" pitchFamily="34" charset="0"/>
              </a:rPr>
              <a:t>(1-3), 188–192. 	https://doi.org/10.1016/j.jad.2009.04.015</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100" i="1" dirty="0">
                <a:solidFill>
                  <a:prstClr val="black"/>
                </a:solidFill>
                <a:latin typeface="Arial" panose="020B0604020202020204" pitchFamily="34" charset="0"/>
                <a:cs typeface="Arial" panose="020B0604020202020204" pitchFamily="34" charset="0"/>
              </a:rPr>
              <a:t>Louisiana Bar 	Journal, 62</a:t>
            </a:r>
            <a:r>
              <a:rPr lang="en-US" sz="110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36</a:t>
            </a:r>
            <a:r>
              <a:rPr lang="en-US" sz="1100" dirty="0">
                <a:latin typeface="Arial" panose="020B0604020202020204" pitchFamily="34" charset="0"/>
                <a:cs typeface="Arial" panose="020B0604020202020204" pitchFamily="34" charset="0"/>
              </a:rPr>
              <a:t>(3), 255–262. https://doi.org/10.1521/suli.2006.36.3.255</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https://apps.dtic.mil/sti/pdfs/AD1062460.pdf</a:t>
            </a:r>
          </a:p>
          <a:p>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100" i="1" dirty="0">
                <a:latin typeface="Arial" panose="020B0604020202020204" pitchFamily="34" charset="0"/>
                <a:cs typeface="Arial" panose="020B0604020202020204" pitchFamily="34" charset="0"/>
              </a:rPr>
              <a:t>Psychiatry Research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285</a:t>
            </a:r>
            <a:r>
              <a:rPr lang="en-US" sz="1100" dirty="0">
                <a:latin typeface="Arial" panose="020B0604020202020204" pitchFamily="34" charset="0"/>
                <a:cs typeface="Arial" panose="020B0604020202020204" pitchFamily="34" charset="0"/>
              </a:rPr>
              <a:t>, 112722. https://doi.org/10.1016/j.psychres.2019.112722</a:t>
            </a:r>
          </a:p>
          <a:p>
            <a:pPr indent="-478734"/>
            <a:endParaRPr lang="en-US" sz="11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FE49B0-5EBB-6FC2-AE6B-62E758D190B7}"/>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403180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iii-A</a:t>
            </a:r>
          </a:p>
        </p:txBody>
      </p:sp>
      <p:sp>
        <p:nvSpPr>
          <p:cNvPr id="7" name="Notes Placeholder 7"/>
          <p:cNvSpPr txBox="1">
            <a:spLocks/>
          </p:cNvSpPr>
          <p:nvPr/>
        </p:nvSpPr>
        <p:spPr>
          <a:xfrm>
            <a:off x="499884" y="455867"/>
            <a:ext cx="6315432" cy="8577297"/>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ACE Training is the U.S. Army’s annual suicide prevention training, which is mandatory for Soldiers (IAW AR 600-63) and is to be made available to DA Civilians.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r>
              <a:rPr lang="en-US" u="sng" dirty="0">
                <a:latin typeface="Arial" panose="020B0604020202020204" pitchFamily="34" charset="0"/>
                <a:cs typeface="Arial" panose="020B0604020202020204" pitchFamily="34" charset="0"/>
              </a:rPr>
              <a:t>Prior to training participants, edit slides 11 and 15 to include the contact information for local resources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 </a:t>
            </a:r>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 At the completion of this module, continue with the chosen “+1” additional module to complete the suicide prevention training. </a:t>
            </a: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23" y="7027688"/>
            <a:ext cx="6230251" cy="1988300"/>
          </a:xfrm>
          <a:prstGeom prst="rect">
            <a:avLst/>
          </a:prstGeom>
        </p:spPr>
      </p:pic>
      <p:grpSp>
        <p:nvGrpSpPr>
          <p:cNvPr id="3" name="Group 2">
            <a:extLst>
              <a:ext uri="{FF2B5EF4-FFF2-40B4-BE49-F238E27FC236}">
                <a16:creationId xmlns:a16="http://schemas.microsoft.com/office/drawing/2014/main" id="{072E410F-7B00-5A89-66FA-F8C9FFDAEAD5}"/>
              </a:ext>
            </a:extLst>
          </p:cNvPr>
          <p:cNvGrpSpPr/>
          <p:nvPr/>
        </p:nvGrpSpPr>
        <p:grpSpPr>
          <a:xfrm>
            <a:off x="669732" y="7547242"/>
            <a:ext cx="5712991" cy="783303"/>
            <a:chOff x="675633" y="7839724"/>
            <a:chExt cx="5712991" cy="783303"/>
          </a:xfrm>
        </p:grpSpPr>
        <p:sp>
          <p:nvSpPr>
            <p:cNvPr id="10" name="TextBox 9"/>
            <p:cNvSpPr txBox="1"/>
            <p:nvPr/>
          </p:nvSpPr>
          <p:spPr>
            <a:xfrm>
              <a:off x="675633" y="8067783"/>
              <a:ext cx="1036749" cy="373680"/>
            </a:xfrm>
            <a:prstGeom prst="rect">
              <a:avLst/>
            </a:prstGeom>
            <a:noFill/>
          </p:spPr>
          <p:txBody>
            <a:bodyPr wrap="square" lIns="95747" tIns="47873" rIns="95747" bIns="47873" rtlCol="0">
              <a:spAutoFit/>
            </a:bodyPr>
            <a:lstStyle/>
            <a:p>
              <a:pPr algn="ctr"/>
              <a:r>
                <a:rPr lang="en-US" sz="900" b="1" dirty="0"/>
                <a:t>Introduction &amp; Assessing Risk </a:t>
              </a:r>
              <a:endParaRPr lang="en-US" sz="900" dirty="0"/>
            </a:p>
          </p:txBody>
        </p:sp>
        <p:sp>
          <p:nvSpPr>
            <p:cNvPr id="11" name="Rectangle 10"/>
            <p:cNvSpPr/>
            <p:nvPr/>
          </p:nvSpPr>
          <p:spPr>
            <a:xfrm>
              <a:off x="999931" y="7844099"/>
              <a:ext cx="635793" cy="235180"/>
            </a:xfrm>
            <a:prstGeom prst="rect">
              <a:avLst/>
            </a:prstGeom>
          </p:spPr>
          <p:txBody>
            <a:bodyPr wrap="none" lIns="95747" tIns="47873" rIns="95747" bIns="47873">
              <a:spAutoFit/>
            </a:bodyPr>
            <a:lstStyle/>
            <a:p>
              <a:r>
                <a:rPr lang="en-US" sz="900" i="1" dirty="0">
                  <a:solidFill>
                    <a:schemeClr val="bg1"/>
                  </a:solidFill>
                </a:rPr>
                <a:t>Slides 1-7</a:t>
              </a:r>
            </a:p>
          </p:txBody>
        </p:sp>
        <p:sp>
          <p:nvSpPr>
            <p:cNvPr id="12" name="TextBox 11"/>
            <p:cNvSpPr txBox="1"/>
            <p:nvPr/>
          </p:nvSpPr>
          <p:spPr>
            <a:xfrm>
              <a:off x="1845435" y="8058231"/>
              <a:ext cx="1043894" cy="512179"/>
            </a:xfrm>
            <a:prstGeom prst="rect">
              <a:avLst/>
            </a:prstGeom>
            <a:noFill/>
          </p:spPr>
          <p:txBody>
            <a:bodyPr wrap="square" lIns="95747" tIns="47873" rIns="95747" bIns="47873" rtlCol="0">
              <a:spAutoFit/>
            </a:bodyPr>
            <a:lstStyle/>
            <a:p>
              <a:pPr algn="ctr"/>
              <a:r>
                <a:rPr lang="en-US" sz="900" b="1" dirty="0"/>
                <a:t>Protective Factors</a:t>
              </a:r>
              <a:br>
                <a:rPr lang="en-US" sz="900" b="1" dirty="0"/>
              </a:br>
              <a:endParaRPr lang="en-US" sz="900" dirty="0"/>
            </a:p>
          </p:txBody>
        </p:sp>
        <p:sp>
          <p:nvSpPr>
            <p:cNvPr id="13" name="Rectangle 12"/>
            <p:cNvSpPr/>
            <p:nvPr/>
          </p:nvSpPr>
          <p:spPr>
            <a:xfrm>
              <a:off x="2174939" y="7846395"/>
              <a:ext cx="693501" cy="235180"/>
            </a:xfrm>
            <a:prstGeom prst="rect">
              <a:avLst/>
            </a:prstGeom>
          </p:spPr>
          <p:txBody>
            <a:bodyPr wrap="none" lIns="95747" tIns="47873" rIns="95747" bIns="47873">
              <a:spAutoFit/>
            </a:bodyPr>
            <a:lstStyle/>
            <a:p>
              <a:r>
                <a:rPr lang="en-US" sz="900" i="1" dirty="0">
                  <a:solidFill>
                    <a:schemeClr val="bg1"/>
                  </a:solidFill>
                </a:rPr>
                <a:t>Slides 8-10</a:t>
              </a:r>
            </a:p>
          </p:txBody>
        </p:sp>
        <p:sp>
          <p:nvSpPr>
            <p:cNvPr id="14" name="TextBox 13"/>
            <p:cNvSpPr txBox="1"/>
            <p:nvPr/>
          </p:nvSpPr>
          <p:spPr>
            <a:xfrm>
              <a:off x="3014826" y="8127910"/>
              <a:ext cx="1031248" cy="373680"/>
            </a:xfrm>
            <a:prstGeom prst="rect">
              <a:avLst/>
            </a:prstGeom>
            <a:noFill/>
          </p:spPr>
          <p:txBody>
            <a:bodyPr wrap="square" lIns="95747" tIns="47873" rIns="95747" bIns="47873" rtlCol="0">
              <a:spAutoFit/>
            </a:bodyPr>
            <a:lstStyle/>
            <a:p>
              <a:pPr algn="ctr"/>
              <a:r>
                <a:rPr lang="en-US" sz="900" b="1" dirty="0"/>
                <a:t>Risk Factors</a:t>
              </a:r>
              <a:br>
                <a:rPr lang="en-US" sz="900" dirty="0"/>
              </a:br>
              <a:endParaRPr lang="en-US" sz="900" dirty="0"/>
            </a:p>
          </p:txBody>
        </p:sp>
        <p:sp>
          <p:nvSpPr>
            <p:cNvPr id="15" name="Rectangle 14"/>
            <p:cNvSpPr/>
            <p:nvPr/>
          </p:nvSpPr>
          <p:spPr>
            <a:xfrm>
              <a:off x="3292701" y="7839724"/>
              <a:ext cx="751209" cy="235180"/>
            </a:xfrm>
            <a:prstGeom prst="rect">
              <a:avLst/>
            </a:prstGeom>
          </p:spPr>
          <p:txBody>
            <a:bodyPr wrap="none" lIns="95747" tIns="47873" rIns="95747" bIns="47873">
              <a:spAutoFit/>
            </a:bodyPr>
            <a:lstStyle/>
            <a:p>
              <a:r>
                <a:rPr lang="en-US" sz="900" i="1" dirty="0">
                  <a:solidFill>
                    <a:schemeClr val="bg1"/>
                  </a:solidFill>
                </a:rPr>
                <a:t>Slides 11-14</a:t>
              </a:r>
            </a:p>
          </p:txBody>
        </p:sp>
        <p:sp>
          <p:nvSpPr>
            <p:cNvPr id="16" name="TextBox 15"/>
            <p:cNvSpPr txBox="1"/>
            <p:nvPr/>
          </p:nvSpPr>
          <p:spPr>
            <a:xfrm>
              <a:off x="4190613" y="8069719"/>
              <a:ext cx="1017068" cy="512179"/>
            </a:xfrm>
            <a:prstGeom prst="rect">
              <a:avLst/>
            </a:prstGeom>
            <a:noFill/>
          </p:spPr>
          <p:txBody>
            <a:bodyPr wrap="square" lIns="95747" tIns="47873" rIns="95747" bIns="47873" rtlCol="0">
              <a:spAutoFit/>
            </a:bodyPr>
            <a:lstStyle/>
            <a:p>
              <a:pPr algn="ctr"/>
              <a:r>
                <a:rPr lang="en-US" sz="900" b="1" dirty="0"/>
                <a:t>Warning Signs &amp; Conclusion</a:t>
              </a:r>
              <a:br>
                <a:rPr lang="en-US" sz="900" b="1" dirty="0"/>
              </a:br>
              <a:endParaRPr lang="en-US" sz="900" dirty="0"/>
            </a:p>
          </p:txBody>
        </p:sp>
        <p:sp>
          <p:nvSpPr>
            <p:cNvPr id="17" name="TextBox 16"/>
            <p:cNvSpPr txBox="1"/>
            <p:nvPr/>
          </p:nvSpPr>
          <p:spPr>
            <a:xfrm>
              <a:off x="5339628" y="8098546"/>
              <a:ext cx="1048996" cy="524481"/>
            </a:xfrm>
            <a:prstGeom prst="rect">
              <a:avLst/>
            </a:prstGeom>
            <a:noFill/>
          </p:spPr>
          <p:txBody>
            <a:bodyPr wrap="square" lIns="95747" tIns="47873" rIns="95747" bIns="47873" rtlCol="0">
              <a:spAutoFit/>
            </a:bodyPr>
            <a:lstStyle/>
            <a:p>
              <a:pPr algn="ctr"/>
              <a:r>
                <a:rPr lang="en-US" sz="900" b="1" dirty="0"/>
                <a:t>+1 Module</a:t>
              </a:r>
              <a:br>
                <a:rPr lang="en-US" sz="900" dirty="0"/>
              </a:br>
              <a:endParaRPr lang="en-US" sz="900" dirty="0"/>
            </a:p>
            <a:p>
              <a:pPr algn="ctr"/>
              <a:endParaRPr lang="en-US" sz="900" dirty="0"/>
            </a:p>
          </p:txBody>
        </p:sp>
        <p:sp>
          <p:nvSpPr>
            <p:cNvPr id="18" name="Rectangle 17"/>
            <p:cNvSpPr/>
            <p:nvPr/>
          </p:nvSpPr>
          <p:spPr>
            <a:xfrm>
              <a:off x="4449818" y="7844098"/>
              <a:ext cx="797698" cy="238400"/>
            </a:xfrm>
            <a:prstGeom prst="rect">
              <a:avLst/>
            </a:prstGeom>
          </p:spPr>
          <p:txBody>
            <a:bodyPr wrap="square" lIns="95747" tIns="47873" rIns="95747" bIns="47873">
              <a:spAutoFit/>
            </a:bodyPr>
            <a:lstStyle/>
            <a:p>
              <a:r>
                <a:rPr lang="en-US" sz="900" i="1" dirty="0">
                  <a:solidFill>
                    <a:schemeClr val="bg1"/>
                  </a:solidFill>
                </a:rPr>
                <a:t>Slides 15-20</a:t>
              </a:r>
            </a:p>
          </p:txBody>
        </p:sp>
      </p:grpSp>
      <p:sp>
        <p:nvSpPr>
          <p:cNvPr id="2" name="TextBox 1">
            <a:extLst>
              <a:ext uri="{FF2B5EF4-FFF2-40B4-BE49-F238E27FC236}">
                <a16:creationId xmlns:a16="http://schemas.microsoft.com/office/drawing/2014/main" id="{7C90C641-08F4-39F1-C81A-ECE2F26BA206}"/>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56203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iii-B</a:t>
            </a:r>
          </a:p>
        </p:txBody>
      </p:sp>
      <p:sp>
        <p:nvSpPr>
          <p:cNvPr id="7" name="Notes Placeholder 7"/>
          <p:cNvSpPr txBox="1">
            <a:spLocks/>
          </p:cNvSpPr>
          <p:nvPr/>
        </p:nvSpPr>
        <p:spPr>
          <a:xfrm>
            <a:off x="499884" y="526473"/>
            <a:ext cx="6315432" cy="835423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using the phrases “died by suicide” or “attempted suicide.”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The following analogy helps to clarify the differences between risk factors and warning signs. </a:t>
            </a:r>
          </a:p>
          <a:p>
            <a:endParaRPr lang="en-US" dirty="0">
              <a:latin typeface="Arial" panose="020B0604020202020204" pitchFamily="34" charset="0"/>
              <a:cs typeface="Arial" panose="020B0604020202020204" pitchFamily="34" charset="0"/>
            </a:endParaRPr>
          </a:p>
          <a:p>
            <a:pPr>
              <a:spcAft>
                <a:spcPts val="628"/>
              </a:spcAft>
            </a:pPr>
            <a:r>
              <a:rPr lang="en-US" dirty="0">
                <a:latin typeface="Arial" panose="020B0604020202020204" pitchFamily="34" charset="0"/>
                <a:ea typeface="Verdana" panose="020B0604030504040204" pitchFamily="34" charset="0"/>
                <a:cs typeface="Arial" panose="020B0604020202020204" pitchFamily="34" charset="0"/>
              </a:rPr>
              <a:t>Risk factors do not always indicate an emergency, but may suggest that a problem is developing. For example, poor diet, lack of exercise, and family history of heart problems if left unchecked increases risk for a heart attack. Similarly, financial distress, relationship issues, and increased isolation if left unchecked increases risk for suicide.</a:t>
            </a:r>
          </a:p>
          <a:p>
            <a:pPr>
              <a:spcAft>
                <a:spcPts val="628"/>
              </a:spcAft>
            </a:pPr>
            <a:r>
              <a:rPr lang="en-US" dirty="0">
                <a:latin typeface="Arial" panose="020B0604020202020204" pitchFamily="34" charset="0"/>
                <a:ea typeface="Verdana" panose="020B0604030504040204" pitchFamily="34" charset="0"/>
                <a:cs typeface="Arial" panose="020B0604020202020204" pitchFamily="34" charset="0"/>
              </a:rPr>
              <a:t>Warning signs indicate that there is a need to take immediate action. For example, signs such as tightness in the chest, tingling arm, flushed face, struggling to breathe—warning signs of a heart attack—clearly show need for intervention. Similarly, signs such as talking about death, giving belongings away, talking about harming oneself, or other significant changes in behavior—warning signs of suicide—clearly show need for intervention. </a:t>
            </a:r>
          </a:p>
        </p:txBody>
      </p:sp>
      <p:sp>
        <p:nvSpPr>
          <p:cNvPr id="2" name="TextBox 1">
            <a:extLst>
              <a:ext uri="{FF2B5EF4-FFF2-40B4-BE49-F238E27FC236}">
                <a16:creationId xmlns:a16="http://schemas.microsoft.com/office/drawing/2014/main" id="{F924E6ED-395E-23C5-26BC-D279EB8C889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45553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7709900"/>
              </p:ext>
            </p:extLst>
          </p:nvPr>
        </p:nvGraphicFramePr>
        <p:xfrm>
          <a:off x="753127" y="1502980"/>
          <a:ext cx="5944757" cy="6968924"/>
        </p:xfrm>
        <a:graphic>
          <a:graphicData uri="http://schemas.openxmlformats.org/drawingml/2006/table">
            <a:tbl>
              <a:tblPr firstRow="1" firstCol="1" bandRow="1">
                <a:tableStyleId>{1E171933-4619-4E11-9A3F-F7608DF75F80}</a:tableStyleId>
              </a:tblPr>
              <a:tblGrid>
                <a:gridCol w="2356054">
                  <a:extLst>
                    <a:ext uri="{9D8B030D-6E8A-4147-A177-3AD203B41FA5}">
                      <a16:colId xmlns:a16="http://schemas.microsoft.com/office/drawing/2014/main" val="2703133726"/>
                    </a:ext>
                  </a:extLst>
                </a:gridCol>
                <a:gridCol w="3588703">
                  <a:extLst>
                    <a:ext uri="{9D8B030D-6E8A-4147-A177-3AD203B41FA5}">
                      <a16:colId xmlns:a16="http://schemas.microsoft.com/office/drawing/2014/main" val="3602396697"/>
                    </a:ext>
                  </a:extLst>
                </a:gridCol>
              </a:tblGrid>
              <a:tr h="252463">
                <a:tc>
                  <a:txBody>
                    <a:bodyPr/>
                    <a:lstStyle/>
                    <a:p>
                      <a:pPr marL="0" marR="33655" indent="0" algn="ctr">
                        <a:lnSpc>
                          <a:spcPct val="100000"/>
                        </a:lnSpc>
                        <a:spcBef>
                          <a:spcPts val="600"/>
                        </a:spcBef>
                        <a:spcAft>
                          <a:spcPts val="600"/>
                        </a:spcAft>
                      </a:pPr>
                      <a:r>
                        <a:rPr lang="en-US" sz="10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7041" marT="12516"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0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7041" marT="12516"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633276">
                <a:tc>
                  <a:txBody>
                    <a:bodyPr/>
                    <a:lstStyle/>
                    <a:p>
                      <a:pPr marL="68580" marR="77470" indent="-635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0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0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27371">
                <a:tc>
                  <a:txBody>
                    <a:bodyPr/>
                    <a:lstStyle/>
                    <a:p>
                      <a:pPr marL="68580" marR="101600" indent="-635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0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000" baseline="0" dirty="0">
                          <a:effectLst/>
                          <a:latin typeface="Arial" panose="020B0604020202020204" pitchFamily="34" charset="0"/>
                          <a:ea typeface="Verdana" panose="020B0604030504040204" pitchFamily="34" charset="0"/>
                          <a:cs typeface="Arial" panose="020B0604020202020204" pitchFamily="34" charset="0"/>
                        </a:rPr>
                        <a:t> to</a:t>
                      </a:r>
                      <a:r>
                        <a:rPr lang="en-US" sz="10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91794">
                <a:tc>
                  <a:txBody>
                    <a:bodyPr/>
                    <a:lstStyle/>
                    <a:p>
                      <a:pPr marL="68580" marR="0"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000" baseline="0" dirty="0">
                          <a:effectLst/>
                          <a:latin typeface="Arial" panose="020B0604020202020204" pitchFamily="34" charset="0"/>
                          <a:ea typeface="Verdana" panose="020B0604030504040204" pitchFamily="34" charset="0"/>
                          <a:cs typeface="Arial" panose="020B0604020202020204" pitchFamily="34" charset="0"/>
                        </a:rPr>
                        <a:t> - </a:t>
                      </a:r>
                      <a:r>
                        <a:rPr lang="en-US" sz="10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0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311407">
                <a:tc>
                  <a:txBody>
                    <a:bodyPr/>
                    <a:lstStyle/>
                    <a:p>
                      <a:pPr marL="68580" marR="276225" indent="-635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0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0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0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52613">
                <a:tc>
                  <a:txBody>
                    <a:bodyPr/>
                    <a:lstStyle/>
                    <a:p>
                      <a:pPr marL="68580" marR="276225" indent="-6350" algn="l">
                        <a:lnSpc>
                          <a:spcPct val="100000"/>
                        </a:lnSpc>
                        <a:spcBef>
                          <a:spcPts val="600"/>
                        </a:spcBef>
                        <a:spcAft>
                          <a:spcPts val="600"/>
                        </a:spcAft>
                      </a:pPr>
                      <a:r>
                        <a:rPr lang="en-US" sz="10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00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0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0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0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5" name="TextBox 4"/>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iv-A</a:t>
            </a:r>
          </a:p>
        </p:txBody>
      </p:sp>
      <p:sp>
        <p:nvSpPr>
          <p:cNvPr id="8" name="Notes Placeholder 7"/>
          <p:cNvSpPr>
            <a:spLocks noGrp="1"/>
          </p:cNvSpPr>
          <p:nvPr>
            <p:ph type="body" idx="1"/>
          </p:nvPr>
        </p:nvSpPr>
        <p:spPr>
          <a:xfrm>
            <a:off x="753127" y="540169"/>
            <a:ext cx="5944756" cy="833834"/>
          </a:xfrm>
          <a:prstGeom prst="rect">
            <a:avLst/>
          </a:prstGeom>
        </p:spPr>
        <p:txBody>
          <a:bodyPr lIns="95747" tIns="47873" rIns="95747" bIns="47873"/>
          <a:lstStyle/>
          <a:p>
            <a:r>
              <a:rPr lang="en-US" sz="1100" b="1" dirty="0">
                <a:latin typeface="Arial" panose="020B0604020202020204" pitchFamily="34" charset="0"/>
                <a:cs typeface="Arial" panose="020B0604020202020204" pitchFamily="34" charset="0"/>
              </a:rPr>
              <a:t>ACE Training Facilitation Strategies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sp>
        <p:nvSpPr>
          <p:cNvPr id="6" name="TextBox 5">
            <a:extLst>
              <a:ext uri="{FF2B5EF4-FFF2-40B4-BE49-F238E27FC236}">
                <a16:creationId xmlns:a16="http://schemas.microsoft.com/office/drawing/2014/main" id="{CB76FCE1-B6CD-CC41-D72D-CE6C7B42A64E}"/>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162508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1851608573"/>
              </p:ext>
            </p:extLst>
          </p:nvPr>
        </p:nvGraphicFramePr>
        <p:xfrm>
          <a:off x="502920" y="430880"/>
          <a:ext cx="6246796" cy="8056804"/>
        </p:xfrm>
        <a:graphic>
          <a:graphicData uri="http://schemas.openxmlformats.org/drawingml/2006/table">
            <a:tbl>
              <a:tblPr firstRow="1" bandRow="1">
                <a:tableStyleId>{5C22544A-7EE6-4342-B048-85BDC9FD1C3A}</a:tableStyleId>
              </a:tblPr>
              <a:tblGrid>
                <a:gridCol w="6246796">
                  <a:extLst>
                    <a:ext uri="{9D8B030D-6E8A-4147-A177-3AD203B41FA5}">
                      <a16:colId xmlns:a16="http://schemas.microsoft.com/office/drawing/2014/main" val="20000"/>
                    </a:ext>
                  </a:extLst>
                </a:gridCol>
              </a:tblGrid>
              <a:tr h="8056804">
                <a:tc>
                  <a:txBody>
                    <a:bodyPr/>
                    <a:lstStyle/>
                    <a:p>
                      <a:r>
                        <a:rPr lang="en-US" sz="1100" b="1" u="none" kern="1200" dirty="0">
                          <a:solidFill>
                            <a:schemeClr val="tx1"/>
                          </a:solidFill>
                          <a:effectLst/>
                          <a:latin typeface="Arial" panose="020B0604020202020204" pitchFamily="34" charset="0"/>
                          <a:ea typeface="+mn-ea"/>
                          <a:cs typeface="Arial" panose="020B0604020202020204" pitchFamily="34" charset="0"/>
                        </a:rPr>
                        <a:t>Instructor </a:t>
                      </a:r>
                      <a:r>
                        <a:rPr lang="en-US" sz="1100" b="1" u="none" kern="1200" dirty="0" err="1">
                          <a:solidFill>
                            <a:schemeClr val="tx1"/>
                          </a:solidFill>
                          <a:effectLst/>
                          <a:latin typeface="Arial" panose="020B0604020202020204" pitchFamily="34" charset="0"/>
                          <a:ea typeface="+mn-ea"/>
                          <a:cs typeface="Arial" panose="020B0604020202020204" pitchFamily="34" charset="0"/>
                        </a:rPr>
                        <a:t>SmartGuide</a:t>
                      </a:r>
                      <a:r>
                        <a:rPr lang="en-US" sz="1100" b="1" u="none" kern="1200" dirty="0">
                          <a:solidFill>
                            <a:schemeClr val="tx1"/>
                          </a:solidFill>
                          <a:effectLst/>
                          <a:latin typeface="Arial" panose="020B0604020202020204" pitchFamily="34" charset="0"/>
                          <a:ea typeface="+mn-ea"/>
                          <a:cs typeface="Arial" panose="020B0604020202020204" pitchFamily="34" charset="0"/>
                        </a:rPr>
                        <a:t> Format</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100" b="0" kern="1200" dirty="0">
                          <a:solidFill>
                            <a:schemeClr val="tx1"/>
                          </a:solidFill>
                          <a:effectLst/>
                          <a:latin typeface="Arial" panose="020B0604020202020204" pitchFamily="34" charset="0"/>
                          <a:ea typeface="+mn-ea"/>
                          <a:cs typeface="Arial" panose="020B0604020202020204" pitchFamily="34" charset="0"/>
                        </a:rPr>
                        <a:t> </a:t>
                      </a:r>
                    </a:p>
                    <a:p>
                      <a:r>
                        <a:rPr lang="en-US" sz="11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100" b="0" kern="1200" dirty="0">
                          <a:solidFill>
                            <a:schemeClr val="tx1"/>
                          </a:solidFill>
                          <a:effectLst/>
                          <a:latin typeface="Arial" panose="020B0604020202020204" pitchFamily="34" charset="0"/>
                          <a:ea typeface="+mn-ea"/>
                          <a:cs typeface="Arial" panose="020B0604020202020204" pitchFamily="34" charset="0"/>
                        </a:rPr>
                        <a:t> </a:t>
                      </a:r>
                    </a:p>
                    <a:p>
                      <a:r>
                        <a:rPr lang="en-US" sz="11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1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1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1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100" b="0" kern="1200" dirty="0">
                          <a:solidFill>
                            <a:schemeClr val="tx1"/>
                          </a:solidFill>
                          <a:effectLst/>
                          <a:latin typeface="Arial" panose="020B0604020202020204" pitchFamily="34" charset="0"/>
                          <a:ea typeface="+mn-ea"/>
                          <a:cs typeface="Arial" panose="020B0604020202020204" pitchFamily="34" charset="0"/>
                        </a:rPr>
                        <a:t>. </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74842" y="3614693"/>
            <a:ext cx="2691674" cy="3523077"/>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748686" y="3614693"/>
            <a:ext cx="2678949" cy="3523077"/>
          </a:xfrm>
          <a:prstGeom prst="rect">
            <a:avLst/>
          </a:prstGeom>
          <a:ln>
            <a:solidFill>
              <a:schemeClr val="tx1"/>
            </a:solidFill>
          </a:ln>
        </p:spPr>
      </p:pic>
      <p:sp>
        <p:nvSpPr>
          <p:cNvPr id="4" name="TextBox 3">
            <a:extLst>
              <a:ext uri="{FF2B5EF4-FFF2-40B4-BE49-F238E27FC236}">
                <a16:creationId xmlns:a16="http://schemas.microsoft.com/office/drawing/2014/main" id="{2D0BFAA4-2099-09F6-1BD2-3E8314D6435B}"/>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DA Civilians- Base Module</a:t>
            </a:r>
          </a:p>
        </p:txBody>
      </p:sp>
    </p:spTree>
    <p:extLst>
      <p:ext uri="{BB962C8B-B14F-4D97-AF65-F5344CB8AC3E}">
        <p14:creationId xmlns:p14="http://schemas.microsoft.com/office/powerpoint/2010/main" val="2182653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714962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6630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68598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922994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emf"/><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text</a:t>
            </a:r>
          </a:p>
        </p:txBody>
      </p:sp>
      <p:sp>
        <p:nvSpPr>
          <p:cNvPr id="6" name="Rectangle 5">
            <a:extLst>
              <a:ext uri="{FF2B5EF4-FFF2-40B4-BE49-F238E27FC236}">
                <a16:creationId xmlns:a16="http://schemas.microsoft.com/office/drawing/2014/main" id="{35606C81-CED6-3A0C-E329-023490641419}"/>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pic>
        <p:nvPicPr>
          <p:cNvPr id="9" name="Picture 8" descr="Logo&#10;&#10;Description automatically generated">
            <a:extLst>
              <a:ext uri="{FF2B5EF4-FFF2-40B4-BE49-F238E27FC236}">
                <a16:creationId xmlns:a16="http://schemas.microsoft.com/office/drawing/2014/main" id="{CBF7FD61-660D-3D0A-8ED8-1B2967D6180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4" name="Picture 13" descr="Logo&#10;&#10;Description automatically generated">
            <a:extLst>
              <a:ext uri="{FF2B5EF4-FFF2-40B4-BE49-F238E27FC236}">
                <a16:creationId xmlns:a16="http://schemas.microsoft.com/office/drawing/2014/main" id="{FAE0E95E-9B54-6E66-4F8F-477837A8CE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38680925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hyperlink" Target="https://wrair.gov1.qualtrics.com/jfe/form/SV_aXFrN0d3WYotIiy"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76260" y="392113"/>
            <a:ext cx="7039090" cy="984995"/>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AF4DF78B-1114-4F26-9D22-F74D74DE9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83" t="7724" r="5921" b="11444"/>
          <a:stretch/>
        </p:blipFill>
        <p:spPr>
          <a:xfrm>
            <a:off x="2554667" y="927893"/>
            <a:ext cx="4354507" cy="5388931"/>
          </a:xfrm>
          <a:prstGeom prst="rect">
            <a:avLst/>
          </a:prstGeom>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49721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541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56072"/>
            <a:ext cx="9144000" cy="11019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2042"/>
            <a:ext cx="9143999" cy="6496811"/>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56476" y="5274320"/>
            <a:ext cx="3968750" cy="369332"/>
          </a:xfrm>
          <a:prstGeom prst="rect">
            <a:avLst/>
          </a:prstGeom>
          <a:noFill/>
          <a:ln>
            <a:noFill/>
          </a:ln>
        </p:spPr>
        <p:txBody>
          <a:bodyPr wrap="square" rtlCol="0">
            <a:spAutoFit/>
          </a:bodyPr>
          <a:lstStyle/>
          <a:p>
            <a:r>
              <a:rPr lang="en-US" b="1" i="1" dirty="0">
                <a:solidFill>
                  <a:schemeClr val="bg1"/>
                </a:solidFill>
              </a:rPr>
              <a:t>Base</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altLang="en-US" sz="1200" dirty="0">
              <a:solidFill>
                <a:srgbClr val="FFC626"/>
              </a:solidFill>
              <a:latin typeface="Arial"/>
            </a:endParaRPr>
          </a:p>
        </p:txBody>
      </p:sp>
      <p:sp>
        <p:nvSpPr>
          <p:cNvPr id="4" name="Rectangle 3">
            <a:extLst>
              <a:ext uri="{FF2B5EF4-FFF2-40B4-BE49-F238E27FC236}">
                <a16:creationId xmlns:a16="http://schemas.microsoft.com/office/drawing/2014/main" id="{17EA469C-FA59-88EA-D426-81FD6183EE69}"/>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grpSp>
        <p:nvGrpSpPr>
          <p:cNvPr id="19" name="Group 18">
            <a:extLst>
              <a:ext uri="{FF2B5EF4-FFF2-40B4-BE49-F238E27FC236}">
                <a16:creationId xmlns:a16="http://schemas.microsoft.com/office/drawing/2014/main" id="{9F224609-FFB2-5593-6BF9-1266010A7DF4}"/>
              </a:ext>
            </a:extLst>
          </p:cNvPr>
          <p:cNvGrpSpPr/>
          <p:nvPr/>
        </p:nvGrpSpPr>
        <p:grpSpPr>
          <a:xfrm>
            <a:off x="-555173" y="-584167"/>
            <a:ext cx="10145487" cy="2717768"/>
            <a:chOff x="-555173" y="-584167"/>
            <a:chExt cx="10145487" cy="2717768"/>
          </a:xfrm>
        </p:grpSpPr>
        <p:grpSp>
          <p:nvGrpSpPr>
            <p:cNvPr id="5" name="Group 4">
              <a:extLst>
                <a:ext uri="{FF2B5EF4-FFF2-40B4-BE49-F238E27FC236}">
                  <a16:creationId xmlns:a16="http://schemas.microsoft.com/office/drawing/2014/main" id="{33D3F1B8-61CB-083E-5663-8589D3BD5230}"/>
                </a:ext>
              </a:extLst>
            </p:cNvPr>
            <p:cNvGrpSpPr/>
            <p:nvPr/>
          </p:nvGrpSpPr>
          <p:grpSpPr>
            <a:xfrm>
              <a:off x="-555173" y="-584167"/>
              <a:ext cx="10145487" cy="2717768"/>
              <a:chOff x="-631373" y="-724073"/>
              <a:chExt cx="10145487" cy="2717768"/>
            </a:xfrm>
          </p:grpSpPr>
          <p:sp>
            <p:nvSpPr>
              <p:cNvPr id="11" name="Rectangle 10">
                <a:extLst>
                  <a:ext uri="{FF2B5EF4-FFF2-40B4-BE49-F238E27FC236}">
                    <a16:creationId xmlns:a16="http://schemas.microsoft.com/office/drawing/2014/main" id="{854D0A98-A791-7AC1-3DBB-8CB4AD33C0E8}"/>
                  </a:ext>
                </a:extLst>
              </p:cNvPr>
              <p:cNvSpPr/>
              <p:nvPr/>
            </p:nvSpPr>
            <p:spPr>
              <a:xfrm>
                <a:off x="-631373" y="-517243"/>
                <a:ext cx="2416449" cy="2510938"/>
              </a:xfrm>
              <a:prstGeom prst="rect">
                <a:avLst/>
              </a:prstGeom>
              <a:gradFill>
                <a:gsLst>
                  <a:gs pos="40000">
                    <a:srgbClr val="4F5256"/>
                  </a:gs>
                  <a:gs pos="13000">
                    <a:srgbClr val="85834A"/>
                  </a:gs>
                  <a:gs pos="63000">
                    <a:srgbClr val="515458"/>
                  </a:gs>
                  <a:gs pos="83000">
                    <a:srgbClr val="363227"/>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7AD7D49-AA82-09C1-814F-F6A976D203B5}"/>
                  </a:ext>
                </a:extLst>
              </p:cNvPr>
              <p:cNvSpPr/>
              <p:nvPr/>
            </p:nvSpPr>
            <p:spPr>
              <a:xfrm>
                <a:off x="6781796" y="-724073"/>
                <a:ext cx="2732318" cy="2618187"/>
              </a:xfrm>
              <a:prstGeom prst="rect">
                <a:avLst/>
              </a:prstGeom>
              <a:gradFill>
                <a:gsLst>
                  <a:gs pos="9000">
                    <a:srgbClr val="5B913D"/>
                  </a:gs>
                  <a:gs pos="44000">
                    <a:srgbClr val="BDDF82"/>
                  </a:gs>
                  <a:gs pos="70000">
                    <a:srgbClr val="6B644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Logo&#10;&#10;Description automatically generated">
              <a:extLst>
                <a:ext uri="{FF2B5EF4-FFF2-40B4-BE49-F238E27FC236}">
                  <a16:creationId xmlns:a16="http://schemas.microsoft.com/office/drawing/2014/main" id="{BCA94B32-E3F1-EFA2-B478-AE6143328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525" y="135126"/>
              <a:ext cx="1583760" cy="1584815"/>
            </a:xfrm>
            <a:prstGeom prst="rect">
              <a:avLst/>
            </a:prstGeom>
          </p:spPr>
        </p:pic>
        <p:pic>
          <p:nvPicPr>
            <p:cNvPr id="17" name="Picture 16" descr="Logo&#10;&#10;Description automatically generated">
              <a:extLst>
                <a:ext uri="{FF2B5EF4-FFF2-40B4-BE49-F238E27FC236}">
                  <a16:creationId xmlns:a16="http://schemas.microsoft.com/office/drawing/2014/main" id="{E70CB947-6232-FDC6-315D-FEC788129F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
        <p:nvSpPr>
          <p:cNvPr id="20" name="Slide Number Placeholder 5">
            <a:extLst>
              <a:ext uri="{FF2B5EF4-FFF2-40B4-BE49-F238E27FC236}">
                <a16:creationId xmlns:a16="http://schemas.microsoft.com/office/drawing/2014/main" id="{74244EB4-12FC-F4DE-C0CE-369B4A35352E}"/>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spTree>
    <p:extLst>
      <p:ext uri="{BB962C8B-B14F-4D97-AF65-F5344CB8AC3E}">
        <p14:creationId xmlns:p14="http://schemas.microsoft.com/office/powerpoint/2010/main" val="180491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9711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n speaks while men in military uniform stand behind him.">
            <a:extLst>
              <a:ext uri="{FF2B5EF4-FFF2-40B4-BE49-F238E27FC236}">
                <a16:creationId xmlns:a16="http://schemas.microsoft.com/office/drawing/2014/main" id="{934D0F6B-8CBD-EA47-508A-274F6DC57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21"/>
          <a:stretch/>
        </p:blipFill>
        <p:spPr bwMode="auto">
          <a:xfrm>
            <a:off x="0" y="1061189"/>
            <a:ext cx="9144000" cy="54180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1DBA983-4385-ADFB-3BDC-4B1306E2227F}"/>
              </a:ext>
            </a:extLst>
          </p:cNvPr>
          <p:cNvSpPr/>
          <p:nvPr/>
        </p:nvSpPr>
        <p:spPr>
          <a:xfrm>
            <a:off x="4552687" y="3165827"/>
            <a:ext cx="4435186" cy="781845"/>
          </a:xfrm>
          <a:prstGeom prst="roundRect">
            <a:avLst/>
          </a:prstGeom>
          <a:solidFill>
            <a:schemeClr val="tx2">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D9CE2-4A70-B0AA-06B1-B66E3CCE9F84}"/>
              </a:ext>
            </a:extLst>
          </p:cNvPr>
          <p:cNvSpPr/>
          <p:nvPr/>
        </p:nvSpPr>
        <p:spPr>
          <a:xfrm>
            <a:off x="4572000" y="4191000"/>
            <a:ext cx="4435186" cy="2174922"/>
          </a:xfrm>
          <a:prstGeom prst="roundRect">
            <a:avLst/>
          </a:prstGeom>
          <a:solidFill>
            <a:srgbClr val="F4B71A">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0"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A524B5CD-D63E-55B1-4C88-D7A07A0E2A8A}"/>
              </a:ext>
            </a:extLst>
          </p:cNvPr>
          <p:cNvSpPr txBox="1"/>
          <p:nvPr/>
        </p:nvSpPr>
        <p:spPr>
          <a:xfrm>
            <a:off x="4710226" y="4283732"/>
            <a:ext cx="4234624" cy="2031325"/>
          </a:xfrm>
          <a:prstGeom prst="rect">
            <a:avLst/>
          </a:prstGeom>
          <a:noFill/>
        </p:spPr>
        <p:txBody>
          <a:bodyPr wrap="square">
            <a:spAutoFit/>
          </a:bodyPr>
          <a:lstStyle/>
          <a:p>
            <a:pPr algn="ctr"/>
            <a:r>
              <a:rPr lang="en-US" b="1" i="0" dirty="0">
                <a:solidFill>
                  <a:schemeClr val="bg1"/>
                </a:solidFill>
                <a:effectLst/>
              </a:rPr>
              <a:t>“Every death by suicide is a tragedy that </a:t>
            </a:r>
            <a:r>
              <a:rPr lang="en-US" b="1" i="0" u="sng" dirty="0">
                <a:solidFill>
                  <a:schemeClr val="bg1"/>
                </a:solidFill>
                <a:effectLst/>
              </a:rPr>
              <a:t>impacts</a:t>
            </a:r>
            <a:r>
              <a:rPr lang="en-US" b="1" i="0" dirty="0">
                <a:solidFill>
                  <a:schemeClr val="bg1"/>
                </a:solidFill>
                <a:effectLst/>
              </a:rPr>
              <a:t> our </a:t>
            </a:r>
            <a:r>
              <a:rPr lang="en-US" b="1" i="0" u="sng" dirty="0">
                <a:solidFill>
                  <a:schemeClr val="bg1"/>
                </a:solidFill>
                <a:effectLst/>
              </a:rPr>
              <a:t>people</a:t>
            </a:r>
            <a:r>
              <a:rPr lang="en-US" b="1" i="0" dirty="0">
                <a:solidFill>
                  <a:schemeClr val="bg1"/>
                </a:solidFill>
                <a:effectLst/>
              </a:rPr>
              <a:t>, our military </a:t>
            </a:r>
            <a:r>
              <a:rPr lang="en-US" b="1" i="0" u="sng" dirty="0">
                <a:solidFill>
                  <a:schemeClr val="bg1"/>
                </a:solidFill>
                <a:effectLst/>
              </a:rPr>
              <a:t>units</a:t>
            </a:r>
            <a:r>
              <a:rPr lang="en-US" b="1" i="0" dirty="0">
                <a:solidFill>
                  <a:schemeClr val="bg1"/>
                </a:solidFill>
                <a:effectLst/>
              </a:rPr>
              <a:t>, and our </a:t>
            </a:r>
            <a:r>
              <a:rPr lang="en-US" b="1" i="0" u="sng" dirty="0">
                <a:solidFill>
                  <a:schemeClr val="bg1"/>
                </a:solidFill>
                <a:effectLst/>
              </a:rPr>
              <a:t>readiness</a:t>
            </a:r>
            <a:r>
              <a:rPr lang="en-US" b="1" i="0" dirty="0">
                <a:solidFill>
                  <a:schemeClr val="bg1"/>
                </a:solidFill>
                <a:effectLst/>
              </a:rPr>
              <a:t>. </a:t>
            </a:r>
          </a:p>
          <a:p>
            <a:pPr algn="ctr"/>
            <a:endParaRPr lang="en-US" b="1" dirty="0">
              <a:solidFill>
                <a:schemeClr val="bg1"/>
              </a:solidFill>
            </a:endParaRPr>
          </a:p>
          <a:p>
            <a:pPr algn="ctr"/>
            <a:r>
              <a:rPr lang="en-US" b="1" i="0" dirty="0">
                <a:solidFill>
                  <a:schemeClr val="bg1"/>
                </a:solidFill>
                <a:effectLst/>
              </a:rPr>
              <a:t>That's why we remain committed to a comprehensive and integrated approach to suicide prevention.”</a:t>
            </a:r>
            <a:endParaRPr lang="en-US" b="1" dirty="0">
              <a:solidFill>
                <a:schemeClr val="bg1"/>
              </a:solidFill>
            </a:endParaRPr>
          </a:p>
        </p:txBody>
      </p:sp>
      <p:sp>
        <p:nvSpPr>
          <p:cNvPr id="14" name="TextBox 13">
            <a:extLst>
              <a:ext uri="{FF2B5EF4-FFF2-40B4-BE49-F238E27FC236}">
                <a16:creationId xmlns:a16="http://schemas.microsoft.com/office/drawing/2014/main" id="{C9BBC810-9846-9683-267B-5BFFE5C4CE93}"/>
              </a:ext>
            </a:extLst>
          </p:cNvPr>
          <p:cNvSpPr txBox="1"/>
          <p:nvPr/>
        </p:nvSpPr>
        <p:spPr>
          <a:xfrm>
            <a:off x="0" y="5719591"/>
            <a:ext cx="4435186" cy="646331"/>
          </a:xfrm>
          <a:prstGeom prst="rect">
            <a:avLst/>
          </a:prstGeom>
          <a:noFill/>
        </p:spPr>
        <p:txBody>
          <a:bodyPr wrap="square">
            <a:spAutoFit/>
          </a:bodyPr>
          <a:lstStyle/>
          <a:p>
            <a:pPr algn="ctr"/>
            <a:r>
              <a:rPr lang="en-US" b="1" dirty="0">
                <a:solidFill>
                  <a:schemeClr val="bg1"/>
                </a:solidFill>
                <a:latin typeface="+mj-lt"/>
              </a:rPr>
              <a:t>Secretary of Defense Lloyd Austin III</a:t>
            </a:r>
            <a:br>
              <a:rPr lang="en-US" b="1" dirty="0">
                <a:solidFill>
                  <a:schemeClr val="bg1"/>
                </a:solidFill>
                <a:latin typeface="+mj-lt"/>
              </a:rPr>
            </a:br>
            <a:r>
              <a:rPr lang="en-US" b="1" dirty="0">
                <a:solidFill>
                  <a:schemeClr val="bg1"/>
                </a:solidFill>
                <a:latin typeface="+mj-lt"/>
              </a:rPr>
              <a:t>Retired U.S. Army four-star general</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Impact of Suicide</a:t>
            </a:r>
          </a:p>
        </p:txBody>
      </p:sp>
      <p:sp>
        <p:nvSpPr>
          <p:cNvPr id="18" name="TextBox 17">
            <a:extLst>
              <a:ext uri="{FF2B5EF4-FFF2-40B4-BE49-F238E27FC236}">
                <a16:creationId xmlns:a16="http://schemas.microsoft.com/office/drawing/2014/main" id="{EF51FD09-DE1D-A9D9-DCF5-24E28F982A2D}"/>
              </a:ext>
            </a:extLst>
          </p:cNvPr>
          <p:cNvSpPr txBox="1"/>
          <p:nvPr/>
        </p:nvSpPr>
        <p:spPr>
          <a:xfrm>
            <a:off x="4572000" y="3118785"/>
            <a:ext cx="4435186" cy="785343"/>
          </a:xfrm>
          <a:prstGeom prst="rect">
            <a:avLst/>
          </a:prstGeom>
          <a:noFill/>
        </p:spPr>
        <p:txBody>
          <a:bodyPr wrap="square">
            <a:spAutoFit/>
          </a:bodyPr>
          <a:lstStyle/>
          <a:p>
            <a:pPr algn="ctr">
              <a:lnSpc>
                <a:spcPct val="150000"/>
              </a:lnSpc>
            </a:pPr>
            <a:r>
              <a:rPr lang="en-US" sz="1600" b="1" dirty="0">
                <a:solidFill>
                  <a:schemeClr val="bg1"/>
                </a:solidFill>
                <a:latin typeface="+mj-lt"/>
              </a:rPr>
              <a:t>One suicide is too many!</a:t>
            </a:r>
          </a:p>
          <a:p>
            <a:pPr algn="ctr">
              <a:lnSpc>
                <a:spcPct val="150000"/>
              </a:lnSpc>
            </a:pPr>
            <a:r>
              <a:rPr lang="en-US" sz="1600" b="1" dirty="0">
                <a:solidFill>
                  <a:schemeClr val="bg1"/>
                </a:solidFill>
                <a:latin typeface="+mj-lt"/>
              </a:rPr>
              <a:t>Each suicide death impacts ~135 people.</a:t>
            </a:r>
          </a:p>
        </p:txBody>
      </p:sp>
      <p:sp>
        <p:nvSpPr>
          <p:cNvPr id="6" name="Rectangle 5">
            <a:extLst>
              <a:ext uri="{FF2B5EF4-FFF2-40B4-BE49-F238E27FC236}">
                <a16:creationId xmlns:a16="http://schemas.microsoft.com/office/drawing/2014/main" id="{D01DCF56-FA62-3EC0-80C3-BF990CFDA4A5}"/>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grpSp>
        <p:nvGrpSpPr>
          <p:cNvPr id="7" name="Group 6">
            <a:extLst>
              <a:ext uri="{FF2B5EF4-FFF2-40B4-BE49-F238E27FC236}">
                <a16:creationId xmlns:a16="http://schemas.microsoft.com/office/drawing/2014/main" id="{EE4C9781-D948-6106-2F7F-294569D260F2}"/>
              </a:ext>
            </a:extLst>
          </p:cNvPr>
          <p:cNvGrpSpPr/>
          <p:nvPr/>
        </p:nvGrpSpPr>
        <p:grpSpPr>
          <a:xfrm>
            <a:off x="131197" y="430"/>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2F47FA9A-76AF-4987-F2A5-948F21C286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E1554FE4-7F64-9E3C-D9A8-1C986F0997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
        <p:nvSpPr>
          <p:cNvPr id="12" name="Slide Number Placeholder 5">
            <a:extLst>
              <a:ext uri="{FF2B5EF4-FFF2-40B4-BE49-F238E27FC236}">
                <a16:creationId xmlns:a16="http://schemas.microsoft.com/office/drawing/2014/main" id="{E7978ED4-4E06-1E5E-488C-976C7DD25E29}"/>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Tree>
    <p:extLst>
      <p:ext uri="{BB962C8B-B14F-4D97-AF65-F5344CB8AC3E}">
        <p14:creationId xmlns:p14="http://schemas.microsoft.com/office/powerpoint/2010/main" val="332239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7884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329774"/>
            <a:ext cx="9144000" cy="5152644"/>
          </a:xfrm>
          <a:prstGeom prst="rect">
            <a:avLst/>
          </a:prstGeom>
        </p:spPr>
      </p:pic>
      <p:sp>
        <p:nvSpPr>
          <p:cNvPr id="57" name="Rectangle 56"/>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9" name="Title 5"/>
          <p:cNvSpPr>
            <a:spLocks noGrp="1"/>
          </p:cNvSpPr>
          <p:nvPr>
            <p:ph type="title"/>
          </p:nvPr>
        </p:nvSpPr>
        <p:spPr>
          <a:xfrm>
            <a:off x="877747" y="308407"/>
            <a:ext cx="7175586" cy="457200"/>
          </a:xfrm>
        </p:spPr>
        <p:txBody>
          <a:bodyPr/>
          <a:lstStyle/>
          <a:p>
            <a:r>
              <a:rPr lang="en-US" sz="2000" cap="none" dirty="0">
                <a:solidFill>
                  <a:schemeClr val="tx1">
                    <a:lumMod val="75000"/>
                    <a:lumOff val="25000"/>
                  </a:schemeClr>
                </a:solidFill>
              </a:rPr>
              <a:t>The Army Values and Suicide Prevention</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2" name="Picture 2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4248" y="4533810"/>
            <a:ext cx="345246" cy="340722"/>
          </a:xfrm>
          <a:prstGeom prst="rect">
            <a:avLst/>
          </a:prstGeom>
        </p:spPr>
      </p:pic>
      <p:sp>
        <p:nvSpPr>
          <p:cNvPr id="33" name="Rectangle 32"/>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4" name="Rectangle 33"/>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35" name="Rectangle 34"/>
          <p:cNvSpPr/>
          <p:nvPr/>
        </p:nvSpPr>
        <p:spPr>
          <a:xfrm>
            <a:off x="857427" y="3087077"/>
            <a:ext cx="2649636"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36" name="Rectangle 35"/>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59" name="Rectangle 58"/>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7" name="Rectangle 36"/>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39" name="Rectangle 38"/>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58" name="Rectangle 57"/>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40" name="Rectangle 39"/>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41" name="Rectangle 40"/>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43" name="Picture 4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5341" y="3651359"/>
            <a:ext cx="345246" cy="34072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20466" y="5075539"/>
            <a:ext cx="345246" cy="34072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4047" y="3656117"/>
            <a:ext cx="345246" cy="34072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323245"/>
            <a:ext cx="345246" cy="340722"/>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859246"/>
            <a:ext cx="345246" cy="3407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5576515"/>
            <a:ext cx="345246" cy="340722"/>
          </a:xfrm>
          <a:prstGeom prst="rect">
            <a:avLst/>
          </a:prstGeom>
        </p:spPr>
      </p:pic>
      <p:sp>
        <p:nvSpPr>
          <p:cNvPr id="50" name="TextBox 49">
            <a:extLst>
              <a:ext uri="{FF2B5EF4-FFF2-40B4-BE49-F238E27FC236}">
                <a16:creationId xmlns:a16="http://schemas.microsoft.com/office/drawing/2014/main" id="{75AE2224-BAE5-4B98-B0BC-009373D5DB20}"/>
              </a:ext>
            </a:extLst>
          </p:cNvPr>
          <p:cNvSpPr txBox="1"/>
          <p:nvPr/>
        </p:nvSpPr>
        <p:spPr>
          <a:xfrm>
            <a:off x="6977743" y="3196601"/>
            <a:ext cx="1694857" cy="203132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600"/>
              </a:spcAft>
              <a:buClrTx/>
              <a:buSzTx/>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How can these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Army Values, or your own personal or family values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be leveraged to help reduce suicide risk within your support circle?</a:t>
            </a:r>
          </a:p>
        </p:txBody>
      </p:sp>
      <p:cxnSp>
        <p:nvCxnSpPr>
          <p:cNvPr id="53" name="Straight Connector 52"/>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56A9694-D32B-53C6-3E50-0895F9318753}"/>
              </a:ext>
            </a:extLst>
          </p:cNvPr>
          <p:cNvSpPr/>
          <p:nvPr/>
        </p:nvSpPr>
        <p:spPr>
          <a:xfrm>
            <a:off x="6864627" y="4016111"/>
            <a:ext cx="1919537" cy="1683558"/>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3" name="TextBox 2">
            <a:extLst>
              <a:ext uri="{FF2B5EF4-FFF2-40B4-BE49-F238E27FC236}">
                <a16:creationId xmlns:a16="http://schemas.microsoft.com/office/drawing/2014/main" id="{0CE63177-8DBD-5581-191C-AAA6E1F4E077}"/>
              </a:ext>
            </a:extLst>
          </p:cNvPr>
          <p:cNvSpPr txBox="1"/>
          <p:nvPr/>
        </p:nvSpPr>
        <p:spPr>
          <a:xfrm>
            <a:off x="6911852" y="4072454"/>
            <a:ext cx="1872312" cy="1600438"/>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600"/>
              </a:spcAft>
              <a:buClrTx/>
              <a:buSzTx/>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How can these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Army Values, or your own personal or family values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be leveraged to help reduce suicide risk within your support circle?</a:t>
            </a:r>
          </a:p>
        </p:txBody>
      </p:sp>
      <p:pic>
        <p:nvPicPr>
          <p:cNvPr id="4" name="Picture 3">
            <a:extLst>
              <a:ext uri="{FF2B5EF4-FFF2-40B4-BE49-F238E27FC236}">
                <a16:creationId xmlns:a16="http://schemas.microsoft.com/office/drawing/2014/main" id="{1293C22C-4ACE-D0F6-00D6-5612428CA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1211" y="3719032"/>
            <a:ext cx="511257" cy="511257"/>
          </a:xfrm>
          <a:prstGeom prst="rect">
            <a:avLst/>
          </a:prstGeom>
          <a:effectLst>
            <a:outerShdw dist="25400" dir="2700000" algn="tl" rotWithShape="0">
              <a:prstClr val="black">
                <a:alpha val="15000"/>
              </a:prstClr>
            </a:outerShdw>
          </a:effectLst>
        </p:spPr>
      </p:pic>
      <p:sp>
        <p:nvSpPr>
          <p:cNvPr id="5" name="Slide Number Placeholder 5">
            <a:extLst>
              <a:ext uri="{FF2B5EF4-FFF2-40B4-BE49-F238E27FC236}">
                <a16:creationId xmlns:a16="http://schemas.microsoft.com/office/drawing/2014/main" id="{B499C274-8990-1226-68F5-CB175599200E}"/>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Tree>
    <p:extLst>
      <p:ext uri="{BB962C8B-B14F-4D97-AF65-F5344CB8AC3E}">
        <p14:creationId xmlns:p14="http://schemas.microsoft.com/office/powerpoint/2010/main" val="327034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9951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276413"/>
            <a:ext cx="9144000" cy="5205982"/>
          </a:xfrm>
          <a:prstGeom prst="rect">
            <a:avLst/>
          </a:prstGeom>
        </p:spPr>
      </p:pic>
      <p:sp>
        <p:nvSpPr>
          <p:cNvPr id="2" name="Title 1"/>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p:cNvSpPr/>
          <p:nvPr/>
        </p:nvSpPr>
        <p:spPr>
          <a:xfrm>
            <a:off x="5146040" y="1935479"/>
            <a:ext cx="2804160" cy="3600986"/>
          </a:xfrm>
          <a:prstGeom prst="rect">
            <a:avLst/>
          </a:prstGeom>
        </p:spPr>
        <p:txBody>
          <a:bodyPr wrap="square">
            <a:spAutoFit/>
          </a:bodyPr>
          <a:lstStyle/>
          <a:p>
            <a:pPr marL="57150" lvl="1">
              <a:spcBef>
                <a:spcPts val="1200"/>
              </a:spcBef>
              <a:spcAft>
                <a:spcPts val="1200"/>
              </a:spcAft>
              <a:defRPr/>
            </a:pPr>
            <a:r>
              <a:rPr lang="en-US" sz="1600" dirty="0">
                <a:solidFill>
                  <a:schemeClr val="bg1"/>
                </a:solidFill>
                <a:latin typeface="+mj-lt"/>
                <a:cs typeface="Arial" panose="020B0604020202020204" pitchFamily="34" charset="0"/>
              </a:rPr>
              <a:t>To increase awareness of protective factors, risk factors, and warning signs that contribute to a person’s level of risk for suicide</a:t>
            </a:r>
          </a:p>
          <a:p>
            <a:pPr marL="57150" lvl="1">
              <a:spcBef>
                <a:spcPts val="1200"/>
              </a:spcBef>
              <a:spcAft>
                <a:spcPts val="1200"/>
              </a:spcAft>
              <a:defRPr/>
            </a:pPr>
            <a:r>
              <a:rPr lang="en-US" sz="1600" dirty="0">
                <a:solidFill>
                  <a:schemeClr val="bg1"/>
                </a:solidFill>
                <a:latin typeface="+mj-lt"/>
                <a:cs typeface="Arial" panose="020B0604020202020204" pitchFamily="34" charset="0"/>
              </a:rPr>
              <a:t>To equip you with specific actions that can be taken to bolster protective factors, mitigate risk, and intervene in a crisis in order to help prevent suicide by utilizing the steps </a:t>
            </a:r>
            <a:r>
              <a:rPr lang="en-US" sz="1600" b="1" dirty="0">
                <a:solidFill>
                  <a:schemeClr val="bg1"/>
                </a:solidFill>
                <a:latin typeface="+mj-lt"/>
                <a:cs typeface="Arial" panose="020B0604020202020204" pitchFamily="34" charset="0"/>
              </a:rPr>
              <a:t>Ask, Care, Escort </a:t>
            </a:r>
            <a:r>
              <a:rPr lang="en-US" sz="1600" dirty="0">
                <a:solidFill>
                  <a:schemeClr val="bg1"/>
                </a:solidFill>
                <a:latin typeface="+mj-lt"/>
                <a:cs typeface="Arial" panose="020B0604020202020204" pitchFamily="34" charset="0"/>
              </a:rPr>
              <a:t>(</a:t>
            </a:r>
            <a:r>
              <a:rPr lang="en-US" sz="1600" b="1" dirty="0">
                <a:solidFill>
                  <a:schemeClr val="bg1"/>
                </a:solidFill>
                <a:latin typeface="+mj-lt"/>
                <a:cs typeface="Arial" panose="020B0604020202020204" pitchFamily="34" charset="0"/>
              </a:rPr>
              <a:t>ACE</a:t>
            </a:r>
            <a:r>
              <a:rPr lang="en-US" sz="1600" dirty="0">
                <a:solidFill>
                  <a:schemeClr val="bg1"/>
                </a:solidFill>
                <a:latin typeface="+mj-lt"/>
                <a:cs typeface="Arial" panose="020B0604020202020204" pitchFamily="34" charset="0"/>
              </a:rPr>
              <a:t>)</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5">
            <a:extLst>
              <a:ext uri="{FF2B5EF4-FFF2-40B4-BE49-F238E27FC236}">
                <a16:creationId xmlns:a16="http://schemas.microsoft.com/office/drawing/2014/main" id="{303111BF-5BED-B94E-C1D4-FC3DF6A69208}"/>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Tree>
    <p:extLst>
      <p:ext uri="{BB962C8B-B14F-4D97-AF65-F5344CB8AC3E}">
        <p14:creationId xmlns:p14="http://schemas.microsoft.com/office/powerpoint/2010/main" val="414058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0038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7864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What is Ask, Care, Escort (ACE)?</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9940D7C4-7109-07FB-96CE-84DFFF8B02A0}"/>
              </a:ext>
            </a:extLst>
          </p:cNvPr>
          <p:cNvSpPr/>
          <p:nvPr/>
        </p:nvSpPr>
        <p:spPr>
          <a:xfrm>
            <a:off x="3772480" y="2090838"/>
            <a:ext cx="4171278" cy="887506"/>
          </a:xfrm>
          <a:prstGeom prst="rect">
            <a:avLst/>
          </a:prstGeom>
          <a:solidFill>
            <a:srgbClr val="FFC80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5" dirty="0"/>
          </a:p>
        </p:txBody>
      </p:sp>
      <p:sp>
        <p:nvSpPr>
          <p:cNvPr id="6" name="Rectangle 5">
            <a:extLst>
              <a:ext uri="{FF2B5EF4-FFF2-40B4-BE49-F238E27FC236}">
                <a16:creationId xmlns:a16="http://schemas.microsoft.com/office/drawing/2014/main" id="{B5A0ED01-11D3-97C9-877C-9B5098304B11}"/>
              </a:ext>
            </a:extLst>
          </p:cNvPr>
          <p:cNvSpPr/>
          <p:nvPr/>
        </p:nvSpPr>
        <p:spPr>
          <a:xfrm>
            <a:off x="3772213" y="3854289"/>
            <a:ext cx="4171278" cy="887506"/>
          </a:xfrm>
          <a:prstGeom prst="rect">
            <a:avLst/>
          </a:prstGeom>
          <a:solidFill>
            <a:srgbClr val="FFC80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5" dirty="0"/>
          </a:p>
        </p:txBody>
      </p:sp>
      <p:sp>
        <p:nvSpPr>
          <p:cNvPr id="7" name="TextBox 6">
            <a:extLst>
              <a:ext uri="{FF2B5EF4-FFF2-40B4-BE49-F238E27FC236}">
                <a16:creationId xmlns:a16="http://schemas.microsoft.com/office/drawing/2014/main" id="{19B83A5B-6395-C71B-C198-A3D41D6B7742}"/>
              </a:ext>
            </a:extLst>
          </p:cNvPr>
          <p:cNvSpPr txBox="1"/>
          <p:nvPr/>
        </p:nvSpPr>
        <p:spPr>
          <a:xfrm>
            <a:off x="4869750" y="2205217"/>
            <a:ext cx="3205548" cy="689869"/>
          </a:xfrm>
          <a:prstGeom prst="rect">
            <a:avLst/>
          </a:prstGeom>
          <a:noFill/>
        </p:spPr>
        <p:txBody>
          <a:bodyPr wrap="square" rtlCol="0" anchor="ctr">
            <a:spAutoFit/>
          </a:bodyPr>
          <a:lstStyle/>
          <a:p>
            <a:r>
              <a:rPr lang="en-US" sz="3883" b="1" dirty="0">
                <a:solidFill>
                  <a:srgbClr val="707070"/>
                </a:solidFill>
                <a:cs typeface="Arial" panose="020B0604020202020204" pitchFamily="34" charset="0"/>
              </a:rPr>
              <a:t>A </a:t>
            </a:r>
            <a:r>
              <a:rPr lang="en-US" sz="2718" b="1" dirty="0">
                <a:cs typeface="Arial" panose="020B0604020202020204" pitchFamily="34" charset="0"/>
              </a:rPr>
              <a:t>-</a:t>
            </a:r>
            <a:r>
              <a:rPr lang="en-US" sz="2718" dirty="0">
                <a:cs typeface="Arial" panose="020B0604020202020204" pitchFamily="34" charset="0"/>
              </a:rPr>
              <a:t> ASK</a:t>
            </a:r>
          </a:p>
        </p:txBody>
      </p:sp>
      <p:sp>
        <p:nvSpPr>
          <p:cNvPr id="8" name="TextBox 7">
            <a:extLst>
              <a:ext uri="{FF2B5EF4-FFF2-40B4-BE49-F238E27FC236}">
                <a16:creationId xmlns:a16="http://schemas.microsoft.com/office/drawing/2014/main" id="{C3B55572-FD56-6912-4ADF-417BC7D76E85}"/>
              </a:ext>
            </a:extLst>
          </p:cNvPr>
          <p:cNvSpPr txBox="1"/>
          <p:nvPr/>
        </p:nvSpPr>
        <p:spPr>
          <a:xfrm>
            <a:off x="4886035" y="3951327"/>
            <a:ext cx="3172976" cy="689869"/>
          </a:xfrm>
          <a:prstGeom prst="rect">
            <a:avLst/>
          </a:prstGeom>
          <a:noFill/>
        </p:spPr>
        <p:txBody>
          <a:bodyPr wrap="square" rtlCol="0">
            <a:spAutoFit/>
          </a:bodyPr>
          <a:lstStyle/>
          <a:p>
            <a:r>
              <a:rPr lang="en-US" sz="3883" b="1" dirty="0">
                <a:solidFill>
                  <a:srgbClr val="707070"/>
                </a:solidFill>
                <a:cs typeface="Arial" panose="020B0604020202020204" pitchFamily="34" charset="0"/>
              </a:rPr>
              <a:t>E</a:t>
            </a:r>
            <a:r>
              <a:rPr lang="en-US" sz="3883" b="1" dirty="0">
                <a:cs typeface="Arial" panose="020B0604020202020204" pitchFamily="34" charset="0"/>
              </a:rPr>
              <a:t> </a:t>
            </a:r>
            <a:r>
              <a:rPr lang="en-US" sz="2718" b="1" dirty="0">
                <a:cs typeface="Arial" panose="020B0604020202020204" pitchFamily="34" charset="0"/>
              </a:rPr>
              <a:t>-</a:t>
            </a:r>
            <a:r>
              <a:rPr lang="en-US" sz="2718" dirty="0">
                <a:cs typeface="Arial" panose="020B0604020202020204" pitchFamily="34" charset="0"/>
              </a:rPr>
              <a:t> ESCORT</a:t>
            </a:r>
          </a:p>
        </p:txBody>
      </p:sp>
      <p:sp>
        <p:nvSpPr>
          <p:cNvPr id="9" name="Rectangle 8">
            <a:extLst>
              <a:ext uri="{FF2B5EF4-FFF2-40B4-BE49-F238E27FC236}">
                <a16:creationId xmlns:a16="http://schemas.microsoft.com/office/drawing/2014/main" id="{793D2A4B-4956-6146-C9B6-241B4BB4E6B9}"/>
              </a:ext>
            </a:extLst>
          </p:cNvPr>
          <p:cNvSpPr/>
          <p:nvPr/>
        </p:nvSpPr>
        <p:spPr>
          <a:xfrm>
            <a:off x="3772213" y="2971026"/>
            <a:ext cx="4171278" cy="887506"/>
          </a:xfrm>
          <a:prstGeom prst="rect">
            <a:avLst/>
          </a:prstGeom>
          <a:solidFill>
            <a:srgbClr val="FFC80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5" dirty="0"/>
          </a:p>
        </p:txBody>
      </p:sp>
      <p:sp>
        <p:nvSpPr>
          <p:cNvPr id="12" name="TextBox 11">
            <a:extLst>
              <a:ext uri="{FF2B5EF4-FFF2-40B4-BE49-F238E27FC236}">
                <a16:creationId xmlns:a16="http://schemas.microsoft.com/office/drawing/2014/main" id="{F621ADD2-B010-5880-CF20-C451468ADD28}"/>
              </a:ext>
            </a:extLst>
          </p:cNvPr>
          <p:cNvSpPr txBox="1"/>
          <p:nvPr/>
        </p:nvSpPr>
        <p:spPr>
          <a:xfrm>
            <a:off x="4861532" y="3060917"/>
            <a:ext cx="2565070" cy="689869"/>
          </a:xfrm>
          <a:prstGeom prst="rect">
            <a:avLst/>
          </a:prstGeom>
          <a:noFill/>
        </p:spPr>
        <p:txBody>
          <a:bodyPr wrap="square" rtlCol="0">
            <a:spAutoFit/>
          </a:bodyPr>
          <a:lstStyle/>
          <a:p>
            <a:r>
              <a:rPr lang="en-US" sz="3883" b="1" dirty="0">
                <a:solidFill>
                  <a:srgbClr val="707070"/>
                </a:solidFill>
                <a:cs typeface="Arial" panose="020B0604020202020204" pitchFamily="34" charset="0"/>
              </a:rPr>
              <a:t>C</a:t>
            </a:r>
            <a:r>
              <a:rPr lang="en-US" sz="3883" b="1" dirty="0">
                <a:cs typeface="Arial" panose="020B0604020202020204" pitchFamily="34" charset="0"/>
              </a:rPr>
              <a:t> </a:t>
            </a:r>
            <a:r>
              <a:rPr lang="en-US" sz="2718" b="1" dirty="0">
                <a:cs typeface="Arial" panose="020B0604020202020204" pitchFamily="34" charset="0"/>
              </a:rPr>
              <a:t>-</a:t>
            </a:r>
            <a:r>
              <a:rPr lang="en-US" sz="2718" dirty="0">
                <a:cs typeface="Arial" panose="020B0604020202020204" pitchFamily="34" charset="0"/>
              </a:rPr>
              <a:t> CARE</a:t>
            </a:r>
          </a:p>
        </p:txBody>
      </p:sp>
      <p:pic>
        <p:nvPicPr>
          <p:cNvPr id="4" name="Picture 3" descr="Qr code&#10;&#10;Description automatically generated">
            <a:extLst>
              <a:ext uri="{FF2B5EF4-FFF2-40B4-BE49-F238E27FC236}">
                <a16:creationId xmlns:a16="http://schemas.microsoft.com/office/drawing/2014/main" id="{1C6DF9F6-B34B-8DC7-5B4C-90E85AF8A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0075">
            <a:off x="1652608" y="1713798"/>
            <a:ext cx="2476719" cy="3377345"/>
          </a:xfrm>
          <a:prstGeom prst="rect">
            <a:avLst/>
          </a:prstGeom>
        </p:spPr>
      </p:pic>
      <p:sp>
        <p:nvSpPr>
          <p:cNvPr id="5" name="Slide Number Placeholder 5">
            <a:extLst>
              <a:ext uri="{FF2B5EF4-FFF2-40B4-BE49-F238E27FC236}">
                <a16:creationId xmlns:a16="http://schemas.microsoft.com/office/drawing/2014/main" id="{925FFF29-9D90-9845-5E78-80D89A77E96C}"/>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Tree>
    <p:extLst>
      <p:ext uri="{BB962C8B-B14F-4D97-AF65-F5344CB8AC3E}">
        <p14:creationId xmlns:p14="http://schemas.microsoft.com/office/powerpoint/2010/main" val="2978433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353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877747" y="308407"/>
            <a:ext cx="7175586" cy="457200"/>
          </a:xfrm>
        </p:spPr>
        <p:txBody>
          <a:bodyPr/>
          <a:lstStyle/>
          <a:p>
            <a:r>
              <a:rPr lang="en-US" sz="2000" cap="none" dirty="0">
                <a:solidFill>
                  <a:schemeClr val="tx1">
                    <a:lumMod val="75000"/>
                    <a:lumOff val="25000"/>
                  </a:schemeClr>
                </a:solidFill>
              </a:rPr>
              <a:t>Establish a Baseline</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2BF20F5-E176-4F40-B4BB-D8931849A102}"/>
              </a:ext>
            </a:extLst>
          </p:cNvPr>
          <p:cNvSpPr/>
          <p:nvPr/>
        </p:nvSpPr>
        <p:spPr>
          <a:xfrm>
            <a:off x="5360092" y="4766075"/>
            <a:ext cx="2850458" cy="1296279"/>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clipart&#10;&#10;Description automatically generated">
            <a:extLst>
              <a:ext uri="{FF2B5EF4-FFF2-40B4-BE49-F238E27FC236}">
                <a16:creationId xmlns:a16="http://schemas.microsoft.com/office/drawing/2014/main" id="{499D5AAB-FBC0-4396-95E3-33320E254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890" y="4539722"/>
            <a:ext cx="406400" cy="409109"/>
          </a:xfrm>
          <a:prstGeom prst="rect">
            <a:avLst/>
          </a:prstGeom>
        </p:spPr>
      </p:pic>
      <p:sp>
        <p:nvSpPr>
          <p:cNvPr id="15" name="TextBox 14"/>
          <p:cNvSpPr txBox="1"/>
          <p:nvPr/>
        </p:nvSpPr>
        <p:spPr>
          <a:xfrm>
            <a:off x="5453513" y="4863265"/>
            <a:ext cx="2706237" cy="1077218"/>
          </a:xfrm>
          <a:prstGeom prst="rect">
            <a:avLst/>
          </a:prstGeom>
          <a:noFill/>
          <a:ln w="38100">
            <a:noFill/>
          </a:ln>
        </p:spPr>
        <p:txBody>
          <a:bodyPr wrap="square" rtlCol="0">
            <a:spAutoFit/>
          </a:bodyPr>
          <a:lstStyle/>
          <a:p>
            <a:pPr>
              <a:spcBef>
                <a:spcPts val="600"/>
              </a:spcBef>
            </a:pPr>
            <a:r>
              <a:rPr lang="en-US" sz="1600" dirty="0"/>
              <a:t>Knowing the </a:t>
            </a:r>
            <a:r>
              <a:rPr lang="en-US" sz="1600" dirty="0">
                <a:solidFill>
                  <a:srgbClr val="343B33"/>
                </a:solidFill>
              </a:rPr>
              <a:t>BASELINE</a:t>
            </a:r>
            <a:r>
              <a:rPr lang="en-US" sz="1600" dirty="0"/>
              <a:t> of those around you is foundational to recognizing change and identifying risk.</a:t>
            </a:r>
          </a:p>
        </p:txBody>
      </p:sp>
      <p:sp>
        <p:nvSpPr>
          <p:cNvPr id="2" name="TextBox 1">
            <a:extLst>
              <a:ext uri="{FF2B5EF4-FFF2-40B4-BE49-F238E27FC236}">
                <a16:creationId xmlns:a16="http://schemas.microsoft.com/office/drawing/2014/main" id="{F0216C23-DBCE-60F3-EA24-2DA691C7C884}"/>
              </a:ext>
            </a:extLst>
          </p:cNvPr>
          <p:cNvSpPr txBox="1"/>
          <p:nvPr/>
        </p:nvSpPr>
        <p:spPr>
          <a:xfrm>
            <a:off x="4199260" y="1153514"/>
            <a:ext cx="3303813"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n-US" sz="16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are some signs or indicators that this person is having an exceptionally good day?</a:t>
            </a:r>
          </a:p>
        </p:txBody>
      </p:sp>
      <p:sp>
        <p:nvSpPr>
          <p:cNvPr id="14" name="TextBox 13">
            <a:extLst>
              <a:ext uri="{FF2B5EF4-FFF2-40B4-BE49-F238E27FC236}">
                <a16:creationId xmlns:a16="http://schemas.microsoft.com/office/drawing/2014/main" id="{D867B75D-FD6B-1312-20ED-CC9F36665237}"/>
              </a:ext>
            </a:extLst>
          </p:cNvPr>
          <p:cNvSpPr txBox="1"/>
          <p:nvPr/>
        </p:nvSpPr>
        <p:spPr>
          <a:xfrm>
            <a:off x="1202335" y="3684586"/>
            <a:ext cx="40046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reactions to stress or typical coping behaviors</a:t>
            </a:r>
          </a:p>
        </p:txBody>
      </p:sp>
      <p:sp>
        <p:nvSpPr>
          <p:cNvPr id="16" name="TextBox 15">
            <a:extLst>
              <a:ext uri="{FF2B5EF4-FFF2-40B4-BE49-F238E27FC236}">
                <a16:creationId xmlns:a16="http://schemas.microsoft.com/office/drawing/2014/main" id="{4AE9BB49-92AD-FF48-7F9D-E8CDC5F17770}"/>
              </a:ext>
            </a:extLst>
          </p:cNvPr>
          <p:cNvSpPr txBox="1"/>
          <p:nvPr/>
        </p:nvSpPr>
        <p:spPr>
          <a:xfrm>
            <a:off x="1158334" y="3189552"/>
            <a:ext cx="3502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behaviors and moods</a:t>
            </a:r>
          </a:p>
        </p:txBody>
      </p:sp>
      <p:sp>
        <p:nvSpPr>
          <p:cNvPr id="17" name="Slide Number Placeholder 5">
            <a:extLst>
              <a:ext uri="{FF2B5EF4-FFF2-40B4-BE49-F238E27FC236}">
                <a16:creationId xmlns:a16="http://schemas.microsoft.com/office/drawing/2014/main" id="{147AF99E-0A34-CE69-915E-9DCB3687DB0C}"/>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pic>
        <p:nvPicPr>
          <p:cNvPr id="7" name="Picture 6">
            <a:extLst>
              <a:ext uri="{FF2B5EF4-FFF2-40B4-BE49-F238E27FC236}">
                <a16:creationId xmlns:a16="http://schemas.microsoft.com/office/drawing/2014/main" id="{F7997213-97D1-9E25-A4B3-9EECD1B87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 y="195948"/>
            <a:ext cx="9137673" cy="6858000"/>
          </a:xfrm>
          <a:prstGeom prst="rect">
            <a:avLst/>
          </a:prstGeom>
        </p:spPr>
      </p:pic>
    </p:spTree>
    <p:extLst>
      <p:ext uri="{BB962C8B-B14F-4D97-AF65-F5344CB8AC3E}">
        <p14:creationId xmlns:p14="http://schemas.microsoft.com/office/powerpoint/2010/main" val="20658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57358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877747" y="308407"/>
            <a:ext cx="7175586" cy="457200"/>
          </a:xfrm>
        </p:spPr>
        <p:txBody>
          <a:bodyPr/>
          <a:lstStyle/>
          <a:p>
            <a:r>
              <a:rPr lang="en-US" sz="2000" cap="none" dirty="0">
                <a:solidFill>
                  <a:schemeClr val="tx1">
                    <a:lumMod val="75000"/>
                    <a:lumOff val="25000"/>
                  </a:schemeClr>
                </a:solidFill>
              </a:rPr>
              <a:t>Recognize the Signs to Assess the Risk</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13"/>
          <p:cNvSpPr/>
          <p:nvPr/>
        </p:nvSpPr>
        <p:spPr>
          <a:xfrm>
            <a:off x="929757" y="1871124"/>
            <a:ext cx="7585593" cy="7987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Time-sensitive concerns for suicide risk</a:t>
            </a:r>
          </a:p>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		Stop and deal with this </a:t>
            </a:r>
            <a:r>
              <a:rPr lang="en-US" sz="2400" b="1" u="sng" dirty="0">
                <a:solidFill>
                  <a:schemeClr val="bg1"/>
                </a:solidFill>
                <a:latin typeface="Arial" panose="020B0604020202020204" pitchFamily="34" charset="0"/>
                <a:cs typeface="Arial" panose="020B0604020202020204" pitchFamily="34" charset="0"/>
              </a:rPr>
              <a:t>NOW</a:t>
            </a:r>
          </a:p>
        </p:txBody>
      </p:sp>
      <p:sp>
        <p:nvSpPr>
          <p:cNvPr id="15" name="Rectangle 14"/>
          <p:cNvSpPr/>
          <p:nvPr/>
        </p:nvSpPr>
        <p:spPr>
          <a:xfrm>
            <a:off x="770737" y="3542373"/>
            <a:ext cx="7744614"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Issues that increase suicide risk</a:t>
            </a:r>
          </a:p>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		Check in and follow up</a:t>
            </a: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7740902"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Behaviors or supports that reduce risk</a:t>
            </a:r>
          </a:p>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a:srcRect l="27351" r="-36084" b="7143"/>
          <a:stretch/>
        </p:blipFill>
        <p:spPr>
          <a:xfrm>
            <a:off x="0" y="1375766"/>
            <a:ext cx="5536641" cy="5147534"/>
          </a:xfrm>
          <a:prstGeom prst="rect">
            <a:avLst/>
          </a:prstGeom>
        </p:spPr>
      </p:pic>
      <p:sp>
        <p:nvSpPr>
          <p:cNvPr id="20" name="Rounded Rectangle 19"/>
          <p:cNvSpPr/>
          <p:nvPr/>
        </p:nvSpPr>
        <p:spPr>
          <a:xfrm>
            <a:off x="2208469"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20847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208468"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2" name="Slide Number Placeholder 5">
            <a:extLst>
              <a:ext uri="{FF2B5EF4-FFF2-40B4-BE49-F238E27FC236}">
                <a16:creationId xmlns:a16="http://schemas.microsoft.com/office/drawing/2014/main" id="{2C362999-27AE-DD3C-DD7E-DB34501B6782}"/>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Tree>
    <p:extLst>
      <p:ext uri="{BB962C8B-B14F-4D97-AF65-F5344CB8AC3E}">
        <p14:creationId xmlns:p14="http://schemas.microsoft.com/office/powerpoint/2010/main" val="2891595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75004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43" y="775244"/>
            <a:ext cx="9131913" cy="5707446"/>
          </a:xfrm>
          <a:prstGeom prst="rect">
            <a:avLst/>
          </a:prstGeom>
        </p:spPr>
      </p:pic>
      <p:sp>
        <p:nvSpPr>
          <p:cNvPr id="14" name="Title 1">
            <a:extLst>
              <a:ext uri="{FF2B5EF4-FFF2-40B4-BE49-F238E27FC236}">
                <a16:creationId xmlns:a16="http://schemas.microsoft.com/office/drawing/2014/main" id="{8B6B61CE-B3B1-44BB-A694-0E73B6E47C5F}"/>
              </a:ext>
            </a:extLst>
          </p:cNvPr>
          <p:cNvSpPr txBox="1">
            <a:spLocks/>
          </p:cNvSpPr>
          <p:nvPr/>
        </p:nvSpPr>
        <p:spPr>
          <a:xfrm>
            <a:off x="909653" y="357012"/>
            <a:ext cx="7191711" cy="682586"/>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pPr algn="l"/>
            <a:r>
              <a:rPr lang="en-US" sz="2000" dirty="0">
                <a:latin typeface="Arial" panose="020B0604020202020204" pitchFamily="34" charset="0"/>
              </a:rPr>
              <a:t>Protective Factors</a:t>
            </a:r>
          </a:p>
        </p:txBody>
      </p:sp>
      <p:sp>
        <p:nvSpPr>
          <p:cNvPr id="15" name="TextBox 14">
            <a:extLst>
              <a:ext uri="{FF2B5EF4-FFF2-40B4-BE49-F238E27FC236}">
                <a16:creationId xmlns:a16="http://schemas.microsoft.com/office/drawing/2014/main" id="{463CE7D2-CE32-4BDF-98E6-8C5F0CA5A68F}"/>
              </a:ext>
            </a:extLst>
          </p:cNvPr>
          <p:cNvSpPr txBox="1"/>
          <p:nvPr/>
        </p:nvSpPr>
        <p:spPr>
          <a:xfrm>
            <a:off x="4242881" y="1084825"/>
            <a:ext cx="4246477" cy="5570756"/>
          </a:xfrm>
          <a:prstGeom prst="rect">
            <a:avLst/>
          </a:prstGeom>
          <a:noFill/>
        </p:spPr>
        <p:txBody>
          <a:bodyPr wrap="square" rtlCol="0">
            <a:spAutoFit/>
          </a:bodyPr>
          <a:lstStyle/>
          <a:p>
            <a:r>
              <a:rPr lang="en-US" dirty="0">
                <a:solidFill>
                  <a:schemeClr val="tx1">
                    <a:lumMod val="95000"/>
                    <a:lumOff val="5000"/>
                  </a:schemeClr>
                </a:solidFill>
                <a:latin typeface="+mj-lt"/>
              </a:rPr>
              <a:t>We will undoubtedly encounter stress throughout our lifetime.</a:t>
            </a:r>
          </a:p>
          <a:p>
            <a:endParaRPr lang="en-US" b="1" dirty="0">
              <a:solidFill>
                <a:schemeClr val="tx1">
                  <a:lumMod val="95000"/>
                  <a:lumOff val="5000"/>
                </a:schemeClr>
              </a:solidFill>
              <a:latin typeface="+mj-lt"/>
            </a:endParaRPr>
          </a:p>
          <a:p>
            <a:r>
              <a:rPr lang="en-US" b="1" dirty="0">
                <a:solidFill>
                  <a:schemeClr val="tx1">
                    <a:lumMod val="95000"/>
                    <a:lumOff val="5000"/>
                  </a:schemeClr>
                </a:solidFill>
                <a:latin typeface="+mj-lt"/>
              </a:rPr>
              <a:t>Protective factors </a:t>
            </a:r>
            <a:r>
              <a:rPr lang="en-US" dirty="0">
                <a:solidFill>
                  <a:srgbClr val="222222"/>
                </a:solidFill>
                <a:latin typeface="+mj-lt"/>
              </a:rPr>
              <a:t>are skills, strengths, </a:t>
            </a:r>
            <a:br>
              <a:rPr lang="en-US" dirty="0">
                <a:solidFill>
                  <a:srgbClr val="222222"/>
                </a:solidFill>
                <a:latin typeface="+mj-lt"/>
              </a:rPr>
            </a:br>
            <a:r>
              <a:rPr lang="en-US" dirty="0">
                <a:solidFill>
                  <a:srgbClr val="222222"/>
                </a:solidFill>
                <a:latin typeface="+mj-lt"/>
              </a:rPr>
              <a:t>or resources that help people deal more effectively with stressful events.</a:t>
            </a:r>
            <a:endParaRPr lang="en-US" dirty="0">
              <a:latin typeface="+mj-lt"/>
            </a:endParaRPr>
          </a:p>
          <a:p>
            <a:endParaRPr lang="en-US" dirty="0">
              <a:solidFill>
                <a:schemeClr val="tx1">
                  <a:lumMod val="95000"/>
                  <a:lumOff val="5000"/>
                </a:schemeClr>
              </a:solidFill>
              <a:latin typeface="Arial" panose="020B0604020202020204" pitchFamily="34" charset="0"/>
            </a:endParaRPr>
          </a:p>
          <a:p>
            <a:r>
              <a:rPr lang="en-US" dirty="0">
                <a:solidFill>
                  <a:schemeClr val="tx1">
                    <a:lumMod val="95000"/>
                    <a:lumOff val="5000"/>
                  </a:schemeClr>
                </a:solidFill>
                <a:latin typeface="Arial" panose="020B0604020202020204" pitchFamily="34" charset="0"/>
              </a:rPr>
              <a:t>To help offset or mitigate risk:</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Use productive coping skills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Be willing to talk with others </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Utilize professional resources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Connect to a strong sense of purpose</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Cultivate strong personal relationships and foster cohesion</a:t>
            </a:r>
          </a:p>
          <a:p>
            <a:pPr marL="742950" lvl="1" indent="-285750">
              <a:buFont typeface="Arial" panose="020B0604020202020204" pitchFamily="34" charset="0"/>
              <a:buChar char="•"/>
            </a:pPr>
            <a:endParaRPr lang="en-US" b="1" dirty="0">
              <a:solidFill>
                <a:schemeClr val="tx1">
                  <a:lumMod val="95000"/>
                  <a:lumOff val="5000"/>
                </a:schemeClr>
              </a:solidFill>
              <a:latin typeface="Arial" panose="020B0604020202020204" pitchFamily="34"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5">
            <a:extLst>
              <a:ext uri="{FF2B5EF4-FFF2-40B4-BE49-F238E27FC236}">
                <a16:creationId xmlns:a16="http://schemas.microsoft.com/office/drawing/2014/main" id="{6FA7034E-FE6C-72B4-49AD-456DCB82C16B}"/>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Tree>
    <p:extLst>
      <p:ext uri="{BB962C8B-B14F-4D97-AF65-F5344CB8AC3E}">
        <p14:creationId xmlns:p14="http://schemas.microsoft.com/office/powerpoint/2010/main" val="2662721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2936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 y="1573566"/>
            <a:ext cx="7071823" cy="3328634"/>
          </a:xfrm>
          <a:prstGeom prst="rect">
            <a:avLst/>
          </a:prstGeom>
        </p:spPr>
      </p:pic>
      <p:sp>
        <p:nvSpPr>
          <p:cNvPr id="2" name="Title 1"/>
          <p:cNvSpPr>
            <a:spLocks noGrp="1"/>
          </p:cNvSpPr>
          <p:nvPr>
            <p:ph type="title"/>
          </p:nvPr>
        </p:nvSpPr>
        <p:spPr>
          <a:xfrm>
            <a:off x="924560" y="326156"/>
            <a:ext cx="7175586" cy="457200"/>
          </a:xfrm>
        </p:spPr>
        <p:txBody>
          <a:bodyPr/>
          <a:lstStyle/>
          <a:p>
            <a:r>
              <a:rPr lang="en-US" sz="2000" cap="none" dirty="0">
                <a:solidFill>
                  <a:schemeClr val="tx1">
                    <a:lumMod val="75000"/>
                    <a:lumOff val="25000"/>
                  </a:schemeClr>
                </a:solidFill>
              </a:rPr>
              <a:t>Use ACE to Strengthen Protective Factors</a:t>
            </a:r>
          </a:p>
        </p:txBody>
      </p:sp>
      <p:sp>
        <p:nvSpPr>
          <p:cNvPr id="14" name="TextBox 13"/>
          <p:cNvSpPr txBox="1"/>
          <p:nvPr/>
        </p:nvSpPr>
        <p:spPr>
          <a:xfrm>
            <a:off x="1147616" y="3734027"/>
            <a:ext cx="1945881" cy="1246495"/>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how they are doing or about a specific aspect of their life</a:t>
            </a:r>
          </a:p>
          <a:p>
            <a:endParaRPr lang="en-US" sz="1500" dirty="0">
              <a:solidFill>
                <a:schemeClr val="bg1"/>
              </a:solidFill>
            </a:endParaRPr>
          </a:p>
        </p:txBody>
      </p:sp>
      <p:sp>
        <p:nvSpPr>
          <p:cNvPr id="15" name="TextBox 14"/>
          <p:cNvSpPr txBox="1"/>
          <p:nvPr/>
        </p:nvSpPr>
        <p:spPr>
          <a:xfrm>
            <a:off x="3437856" y="3734027"/>
            <a:ext cx="2037657" cy="1246495"/>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actively listening and show interest in what they share</a:t>
            </a:r>
          </a:p>
          <a:p>
            <a:endParaRPr lang="en-US" sz="1500" dirty="0">
              <a:solidFill>
                <a:schemeClr val="bg1"/>
              </a:solidFill>
            </a:endParaRPr>
          </a:p>
        </p:txBody>
      </p:sp>
      <p:sp>
        <p:nvSpPr>
          <p:cNvPr id="16" name="TextBox 15"/>
          <p:cNvSpPr txBox="1"/>
          <p:nvPr/>
        </p:nvSpPr>
        <p:spPr>
          <a:xfrm>
            <a:off x="5804797" y="3734027"/>
            <a:ext cx="1889623"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by encouraging proactive use of resources</a:t>
            </a:r>
          </a:p>
          <a:p>
            <a:endParaRPr lang="en-US" sz="1500" dirty="0">
              <a:solidFill>
                <a:schemeClr val="bg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081" y="1926717"/>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240" y="1782013"/>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664" y="1861739"/>
            <a:ext cx="772700" cy="1776206"/>
          </a:xfrm>
          <a:prstGeom prst="rect">
            <a:avLst/>
          </a:prstGeom>
          <a:effectLst>
            <a:outerShdw dist="88900" dir="2700000" algn="tl" rotWithShape="0">
              <a:prstClr val="black">
                <a:alpha val="5000"/>
              </a:prstClr>
            </a:outerShdw>
          </a:effectLst>
        </p:spPr>
      </p:pic>
      <p:cxnSp>
        <p:nvCxnSpPr>
          <p:cNvPr id="7" name="Straight Connector 6"/>
          <p:cNvCxnSpPr/>
          <p:nvPr/>
        </p:nvCxnSpPr>
        <p:spPr>
          <a:xfrm>
            <a:off x="1363575" y="3716266"/>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71062" y="3716266"/>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72687" y="3725422"/>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92BF20F5-E176-4F40-B4BB-D8931849A102}"/>
              </a:ext>
            </a:extLst>
          </p:cNvPr>
          <p:cNvSpPr/>
          <p:nvPr/>
        </p:nvSpPr>
        <p:spPr>
          <a:xfrm>
            <a:off x="2334928" y="5429951"/>
            <a:ext cx="6146217" cy="72653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2453108" y="5483865"/>
            <a:ext cx="5970887" cy="584775"/>
          </a:xfrm>
          <a:prstGeom prst="rect">
            <a:avLst/>
          </a:prstGeom>
        </p:spPr>
        <p:txBody>
          <a:bodyPr wrap="square">
            <a:spAutoFit/>
          </a:bodyPr>
          <a:lstStyle/>
          <a:p>
            <a:pPr lvl="0" defTabSz="916093">
              <a:defRPr/>
            </a:pPr>
            <a:r>
              <a:rPr lang="en-US" sz="1600" kern="0" dirty="0">
                <a:latin typeface="Arial" panose="020B0604020202020204" pitchFamily="34" charset="0"/>
                <a:cs typeface="Arial" panose="020B0604020202020204" pitchFamily="34" charset="0"/>
              </a:rPr>
              <a:t>How can you use each step of </a:t>
            </a:r>
            <a:r>
              <a:rPr lang="en-US" sz="1600" b="1" kern="0" dirty="0">
                <a:latin typeface="Arial" panose="020B0604020202020204" pitchFamily="34" charset="0"/>
                <a:cs typeface="Arial" panose="020B0604020202020204" pitchFamily="34" charset="0"/>
              </a:rPr>
              <a:t>ACE</a:t>
            </a:r>
            <a:r>
              <a:rPr lang="en-US" sz="1600" kern="0" dirty="0">
                <a:latin typeface="Arial" panose="020B0604020202020204" pitchFamily="34" charset="0"/>
                <a:cs typeface="Arial" panose="020B0604020202020204" pitchFamily="34" charset="0"/>
              </a:rPr>
              <a:t> to help strengthen connection with Soldiers and your community?</a:t>
            </a: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670" y="5185947"/>
            <a:ext cx="511257" cy="511257"/>
          </a:xfrm>
          <a:prstGeom prst="rect">
            <a:avLst/>
          </a:prstGeom>
          <a:effectLst>
            <a:outerShdw dist="25400" dir="2700000" algn="tl" rotWithShape="0">
              <a:prstClr val="black">
                <a:alpha val="15000"/>
              </a:prstClr>
            </a:outerShdw>
          </a:effectLst>
        </p:spPr>
      </p:pic>
      <p:sp>
        <p:nvSpPr>
          <p:cNvPr id="3" name="Slide Number Placeholder 5">
            <a:extLst>
              <a:ext uri="{FF2B5EF4-FFF2-40B4-BE49-F238E27FC236}">
                <a16:creationId xmlns:a16="http://schemas.microsoft.com/office/drawing/2014/main" id="{D02D6D4A-BA64-F6B9-7E71-8A2CD7EE56B4}"/>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Tree>
    <p:extLst>
      <p:ext uri="{BB962C8B-B14F-4D97-AF65-F5344CB8AC3E}">
        <p14:creationId xmlns:p14="http://schemas.microsoft.com/office/powerpoint/2010/main" val="3389501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829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1293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43" y="778407"/>
            <a:ext cx="9131913" cy="5707446"/>
          </a:xfrm>
          <a:prstGeom prst="rect">
            <a:avLst/>
          </a:prstGeom>
        </p:spPr>
      </p:pic>
      <p:sp>
        <p:nvSpPr>
          <p:cNvPr id="2" name="Title 1"/>
          <p:cNvSpPr>
            <a:spLocks noGrp="1"/>
          </p:cNvSpPr>
          <p:nvPr>
            <p:ph type="title"/>
          </p:nvPr>
        </p:nvSpPr>
        <p:spPr>
          <a:xfrm>
            <a:off x="908105" y="321207"/>
            <a:ext cx="7175586" cy="457200"/>
          </a:xfrm>
        </p:spPr>
        <p:txBody>
          <a:bodyPr/>
          <a:lstStyle/>
          <a:p>
            <a:r>
              <a:rPr lang="en-US" sz="2000" cap="none" dirty="0">
                <a:solidFill>
                  <a:schemeClr val="tx1">
                    <a:lumMod val="75000"/>
                    <a:lumOff val="25000"/>
                  </a:schemeClr>
                </a:solidFill>
              </a:rPr>
              <a:t>Debrief: Protective Factors</a:t>
            </a:r>
          </a:p>
        </p:txBody>
      </p:sp>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p:cNvSpPr/>
          <p:nvPr/>
        </p:nvSpPr>
        <p:spPr>
          <a:xfrm>
            <a:off x="4785359" y="1937205"/>
            <a:ext cx="4021265" cy="3247043"/>
          </a:xfrm>
          <a:prstGeom prst="rect">
            <a:avLst/>
          </a:prstGeom>
        </p:spPr>
        <p:txBody>
          <a:bodyPr wrap="square">
            <a:spAutoFit/>
          </a:bodyPr>
          <a:lstStyle/>
          <a:p>
            <a:pPr lvl="0" defTabSz="914400" eaLnBrk="0" fontAlgn="base" hangingPunct="0">
              <a:spcBef>
                <a:spcPct val="0"/>
              </a:spcBef>
              <a:spcAft>
                <a:spcPts val="600"/>
              </a:spcAft>
              <a:defRPr/>
            </a:pPr>
            <a:r>
              <a:rPr lang="en-US" dirty="0">
                <a:solidFill>
                  <a:prstClr val="black"/>
                </a:solidFill>
                <a:latin typeface="Arial" panose="020B0604020202020204" pitchFamily="34" charset="0"/>
                <a:cs typeface="Arial" panose="020B0604020202020204" pitchFamily="34" charset="0"/>
              </a:rPr>
              <a:t>How could you use the steps of ACE to strengthen connection with Soldiers?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prstClr val="black"/>
                </a:solidFill>
                <a:latin typeface="Arial" panose="020B0604020202020204" pitchFamily="34" charset="0"/>
                <a:cs typeface="Arial" panose="020B0604020202020204" pitchFamily="34" charset="0"/>
              </a:rPr>
              <a:t>Everyone still has some level of risk.</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prstClr val="black"/>
                </a:solidFill>
                <a:latin typeface="Arial" panose="020B0604020202020204" pitchFamily="34" charset="0"/>
                <a:cs typeface="Arial" panose="020B0604020202020204" pitchFamily="34" charset="0"/>
              </a:rPr>
              <a:t>Protective factors help decrease the chances that a combination of risk factors result in negative outcomes.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29EBC3C7-D81E-3ACA-C5DA-4ECD6AFEDF9E}"/>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Tree>
    <p:extLst>
      <p:ext uri="{BB962C8B-B14F-4D97-AF65-F5344CB8AC3E}">
        <p14:creationId xmlns:p14="http://schemas.microsoft.com/office/powerpoint/2010/main" val="318120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5335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B6B61CE-B3B1-44BB-A694-0E73B6E47C5F}"/>
              </a:ext>
            </a:extLst>
          </p:cNvPr>
          <p:cNvSpPr txBox="1">
            <a:spLocks/>
          </p:cNvSpPr>
          <p:nvPr/>
        </p:nvSpPr>
        <p:spPr>
          <a:xfrm>
            <a:off x="894900" y="340621"/>
            <a:ext cx="6948895" cy="596692"/>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pPr algn="l"/>
            <a:r>
              <a:rPr lang="en-US" sz="2000" dirty="0">
                <a:latin typeface="Arial" panose="020B0604020202020204" pitchFamily="34" charset="0"/>
              </a:rPr>
              <a:t>Suicide Risk Factors</a:t>
            </a:r>
          </a:p>
        </p:txBody>
      </p:sp>
      <p:pic>
        <p:nvPicPr>
          <p:cNvPr id="26"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37835"/>
            <a:ext cx="9143999" cy="5539156"/>
          </a:xfrm>
          <a:prstGeom prst="rect">
            <a:avLst/>
          </a:prstGeom>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463CE7D2-CE32-4BDF-98E6-8C5F0CA5A68F}"/>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11" name="Rectangle 10">
            <a:extLst>
              <a:ext uri="{FF2B5EF4-FFF2-40B4-BE49-F238E27FC236}">
                <a16:creationId xmlns:a16="http://schemas.microsoft.com/office/drawing/2014/main" id="{892B7267-F2CE-47A1-85A1-80353C2F3B77}"/>
              </a:ext>
            </a:extLst>
          </p:cNvPr>
          <p:cNvSpPr/>
          <p:nvPr/>
        </p:nvSpPr>
        <p:spPr>
          <a:xfrm>
            <a:off x="995577" y="2525539"/>
            <a:ext cx="7612716"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B1BBAAA3-40AA-4880-8FEC-24491274CE3A}"/>
              </a:ext>
            </a:extLst>
          </p:cNvPr>
          <p:cNvSpPr txBox="1"/>
          <p:nvPr/>
        </p:nvSpPr>
        <p:spPr>
          <a:xfrm>
            <a:off x="504572" y="2567432"/>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sp>
        <p:nvSpPr>
          <p:cNvPr id="2" name="TextBox 1"/>
          <p:cNvSpPr txBox="1"/>
          <p:nvPr/>
        </p:nvSpPr>
        <p:spPr>
          <a:xfrm>
            <a:off x="800026" y="3183214"/>
            <a:ext cx="3729752" cy="1323439"/>
          </a:xfrm>
          <a:prstGeom prst="rect">
            <a:avLst/>
          </a:prstGeom>
          <a:noFill/>
        </p:spPr>
        <p:txBody>
          <a:bodyPr wrap="square" rtlCol="0">
            <a:spAutoFit/>
          </a:bodyPr>
          <a:lstStyle/>
          <a:p>
            <a:r>
              <a:rPr lang="en-US" sz="1600" b="1" dirty="0"/>
              <a:t>Changes in Behavior:</a:t>
            </a:r>
          </a:p>
          <a:p>
            <a:pPr marL="742950" lvl="1" indent="-285750">
              <a:buFont typeface="Arial" panose="020B0604020202020204" pitchFamily="34" charset="0"/>
              <a:buChar char="•"/>
            </a:pPr>
            <a:r>
              <a:rPr lang="en-US" sz="1600" dirty="0"/>
              <a:t>Avoiding friends or isolating </a:t>
            </a:r>
          </a:p>
          <a:p>
            <a:pPr marL="742950" lvl="1" indent="-285750">
              <a:buFont typeface="Arial" panose="020B0604020202020204" pitchFamily="34" charset="0"/>
              <a:buChar char="•"/>
            </a:pPr>
            <a:r>
              <a:rPr lang="en-US" sz="1600" dirty="0"/>
              <a:t>Dramatic mood changes</a:t>
            </a:r>
          </a:p>
          <a:p>
            <a:pPr marL="742950" lvl="1" indent="-285750">
              <a:buFont typeface="Arial" panose="020B0604020202020204" pitchFamily="34" charset="0"/>
              <a:buChar char="•"/>
            </a:pPr>
            <a:r>
              <a:rPr lang="en-US" sz="1600" dirty="0"/>
              <a:t>Anger or irritability</a:t>
            </a:r>
          </a:p>
          <a:p>
            <a:pPr lvl="1"/>
            <a:endParaRPr lang="en-US" sz="1600" dirty="0"/>
          </a:p>
        </p:txBody>
      </p:sp>
      <p:sp>
        <p:nvSpPr>
          <p:cNvPr id="4" name="TextBox 3"/>
          <p:cNvSpPr txBox="1"/>
          <p:nvPr/>
        </p:nvSpPr>
        <p:spPr>
          <a:xfrm>
            <a:off x="4529778" y="3449313"/>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Anxiety or depression </a:t>
            </a:r>
          </a:p>
          <a:p>
            <a:pPr marL="742950" lvl="1" indent="-285750">
              <a:buFont typeface="Arial" panose="020B0604020202020204" pitchFamily="34" charset="0"/>
              <a:buChar char="•"/>
            </a:pPr>
            <a:r>
              <a:rPr lang="en-US" sz="1600" dirty="0"/>
              <a:t>Inability to sleep</a:t>
            </a:r>
          </a:p>
          <a:p>
            <a:pPr marL="742950" lvl="1" indent="-285750">
              <a:buFont typeface="Arial" panose="020B0604020202020204" pitchFamily="34" charset="0"/>
              <a:buChar char="•"/>
            </a:pPr>
            <a:r>
              <a:rPr lang="en-US" sz="1600" dirty="0"/>
              <a:t>Poor coping mechanisms</a:t>
            </a:r>
          </a:p>
        </p:txBody>
      </p:sp>
      <p:pic>
        <p:nvPicPr>
          <p:cNvPr id="14" name="Picture 13" descr="A close up of a triangle&#10;&#10;Description automatically generated">
            <a:extLst>
              <a:ext uri="{FF2B5EF4-FFF2-40B4-BE49-F238E27FC236}">
                <a16:creationId xmlns:a16="http://schemas.microsoft.com/office/drawing/2014/main" id="{ACC43C4D-73BA-476C-8703-2348DA1F9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95" y="2415733"/>
            <a:ext cx="635995" cy="566222"/>
          </a:xfrm>
          <a:prstGeom prst="rect">
            <a:avLst/>
          </a:prstGeom>
        </p:spPr>
      </p:pic>
      <p:sp>
        <p:nvSpPr>
          <p:cNvPr id="3" name="TextBox 2">
            <a:extLst>
              <a:ext uri="{FF2B5EF4-FFF2-40B4-BE49-F238E27FC236}">
                <a16:creationId xmlns:a16="http://schemas.microsoft.com/office/drawing/2014/main" id="{0C1B8A7D-38C8-0E86-0046-0D1F25F633F0}"/>
              </a:ext>
            </a:extLst>
          </p:cNvPr>
          <p:cNvSpPr txBox="1"/>
          <p:nvPr/>
        </p:nvSpPr>
        <p:spPr>
          <a:xfrm>
            <a:off x="800026" y="4391275"/>
            <a:ext cx="4203048" cy="1569660"/>
          </a:xfrm>
          <a:prstGeom prst="rect">
            <a:avLst/>
          </a:prstGeom>
          <a:noFill/>
        </p:spPr>
        <p:txBody>
          <a:bodyPr wrap="square" rtlCol="0">
            <a:spAutoFit/>
          </a:bodyPr>
          <a:lstStyle/>
          <a:p>
            <a:r>
              <a:rPr lang="en-US" sz="1600" b="1" dirty="0"/>
              <a:t>Additional Risk Factors:</a:t>
            </a:r>
          </a:p>
          <a:p>
            <a:pPr marL="742950" lvl="1" indent="-285750">
              <a:buFont typeface="Arial" panose="020B0604020202020204" pitchFamily="34" charset="0"/>
              <a:buChar char="•"/>
            </a:pPr>
            <a:r>
              <a:rPr lang="en-US" sz="1600" dirty="0"/>
              <a:t>Family/loved one’s history of suicide</a:t>
            </a:r>
          </a:p>
          <a:p>
            <a:pPr marL="742950" lvl="1" indent="-285750">
              <a:buFont typeface="Arial" panose="020B0604020202020204" pitchFamily="34" charset="0"/>
              <a:buChar char="•"/>
            </a:pPr>
            <a:r>
              <a:rPr lang="en-US" sz="1600" dirty="0"/>
              <a:t>Loss, conflict, or change in relationships</a:t>
            </a:r>
          </a:p>
          <a:p>
            <a:pPr marL="742950" lvl="1" indent="-285750">
              <a:buFont typeface="Arial" panose="020B0604020202020204" pitchFamily="34" charset="0"/>
              <a:buChar char="•"/>
            </a:pPr>
            <a:r>
              <a:rPr lang="en-US" sz="1600" dirty="0"/>
              <a:t>Bullying or discrimination</a:t>
            </a:r>
          </a:p>
          <a:p>
            <a:pPr marL="742950" lvl="1" indent="-285750">
              <a:buFont typeface="Arial" panose="020B0604020202020204" pitchFamily="34" charset="0"/>
              <a:buChar char="•"/>
            </a:pPr>
            <a:endParaRPr lang="en-US" sz="1600" dirty="0"/>
          </a:p>
        </p:txBody>
      </p:sp>
      <p:sp>
        <p:nvSpPr>
          <p:cNvPr id="5" name="TextBox 4">
            <a:extLst>
              <a:ext uri="{FF2B5EF4-FFF2-40B4-BE49-F238E27FC236}">
                <a16:creationId xmlns:a16="http://schemas.microsoft.com/office/drawing/2014/main" id="{66F56C75-3234-1E02-9A02-3201E3B85D16}"/>
              </a:ext>
            </a:extLst>
          </p:cNvPr>
          <p:cNvSpPr txBox="1"/>
          <p:nvPr/>
        </p:nvSpPr>
        <p:spPr>
          <a:xfrm>
            <a:off x="4529778" y="4584787"/>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Job/financial problems or loss</a:t>
            </a:r>
          </a:p>
          <a:p>
            <a:pPr marL="742950" lvl="1" indent="-285750">
              <a:buFont typeface="Arial" panose="020B0604020202020204" pitchFamily="34" charset="0"/>
              <a:buChar char="•"/>
            </a:pPr>
            <a:r>
              <a:rPr lang="en-US" sz="1600" dirty="0"/>
              <a:t>Substance use</a:t>
            </a:r>
          </a:p>
          <a:p>
            <a:pPr marL="742950" lvl="1" indent="-285750">
              <a:buFont typeface="Arial" panose="020B0604020202020204" pitchFamily="34" charset="0"/>
              <a:buChar char="•"/>
            </a:pPr>
            <a:r>
              <a:rPr lang="en-US" sz="1600" dirty="0"/>
              <a:t>Sense of hopelessness</a:t>
            </a:r>
          </a:p>
        </p:txBody>
      </p:sp>
      <p:sp>
        <p:nvSpPr>
          <p:cNvPr id="6" name="Slide Number Placeholder 5">
            <a:extLst>
              <a:ext uri="{FF2B5EF4-FFF2-40B4-BE49-F238E27FC236}">
                <a16:creationId xmlns:a16="http://schemas.microsoft.com/office/drawing/2014/main" id="{267CC362-5DEB-43CC-5B95-1D4F48AB7AF0}"/>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Tree>
    <p:extLst>
      <p:ext uri="{BB962C8B-B14F-4D97-AF65-F5344CB8AC3E}">
        <p14:creationId xmlns:p14="http://schemas.microsoft.com/office/powerpoint/2010/main" val="2338885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3802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1" y="-2528"/>
            <a:ext cx="9146642" cy="6475342"/>
          </a:xfrm>
          <a:prstGeom prst="rect">
            <a:avLst/>
          </a:prstGeom>
          <a:effectLst>
            <a:softEdge rad="0"/>
          </a:effectLst>
        </p:spPr>
      </p:pic>
      <p:sp>
        <p:nvSpPr>
          <p:cNvPr id="2" name="Rectangle 1">
            <a:extLst>
              <a:ext uri="{FF2B5EF4-FFF2-40B4-BE49-F238E27FC236}">
                <a16:creationId xmlns:a16="http://schemas.microsoft.com/office/drawing/2014/main" id="{44476E95-5664-6BD8-1E39-C0C4676846FF}"/>
              </a:ext>
            </a:extLst>
          </p:cNvPr>
          <p:cNvSpPr/>
          <p:nvPr/>
        </p:nvSpPr>
        <p:spPr>
          <a:xfrm>
            <a:off x="1338862" y="5921830"/>
            <a:ext cx="6629481" cy="479224"/>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0FFEB894-A2D0-45F1-2A41-20CF6DF32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04" y="5678312"/>
            <a:ext cx="511257" cy="512415"/>
          </a:xfrm>
          <a:prstGeom prst="rect">
            <a:avLst/>
          </a:prstGeom>
          <a:effectLst>
            <a:outerShdw dist="25400" dir="2700000" algn="tl" rotWithShape="0">
              <a:prstClr val="black">
                <a:alpha val="15000"/>
              </a:prstClr>
            </a:outerShdw>
          </a:effectLst>
        </p:spPr>
      </p:pic>
      <p:sp>
        <p:nvSpPr>
          <p:cNvPr id="22" name="Title 1"/>
          <p:cNvSpPr>
            <a:spLocks noGrp="1"/>
          </p:cNvSpPr>
          <p:nvPr>
            <p:ph type="title"/>
          </p:nvPr>
        </p:nvSpPr>
        <p:spPr>
          <a:xfrm>
            <a:off x="904240" y="320554"/>
            <a:ext cx="7175586" cy="457200"/>
          </a:xfrm>
        </p:spPr>
        <p:txBody>
          <a:bodyPr/>
          <a:lstStyle/>
          <a:p>
            <a:r>
              <a:rPr lang="en-US" sz="2000" cap="none" dirty="0">
                <a:solidFill>
                  <a:schemeClr val="tx1">
                    <a:lumMod val="75000"/>
                    <a:lumOff val="25000"/>
                  </a:schemeClr>
                </a:solidFill>
              </a:rPr>
              <a:t>Non-Emergency Resources</a:t>
            </a:r>
          </a:p>
        </p:txBody>
      </p:sp>
      <p:pic>
        <p:nvPicPr>
          <p:cNvPr id="25"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A351DC50-1548-49EC-A704-D10136419C96}"/>
              </a:ext>
            </a:extLst>
          </p:cNvPr>
          <p:cNvSpPr/>
          <p:nvPr/>
        </p:nvSpPr>
        <p:spPr>
          <a:xfrm>
            <a:off x="610723" y="1612306"/>
            <a:ext cx="4139460" cy="316289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95BF1A1A-1F8B-4CF7-BB40-4126111C00D7}"/>
              </a:ext>
            </a:extLst>
          </p:cNvPr>
          <p:cNvSpPr/>
          <p:nvPr/>
        </p:nvSpPr>
        <p:spPr>
          <a:xfrm>
            <a:off x="610723" y="1424140"/>
            <a:ext cx="1597214"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TextBox 35">
            <a:extLst>
              <a:ext uri="{FF2B5EF4-FFF2-40B4-BE49-F238E27FC236}">
                <a16:creationId xmlns:a16="http://schemas.microsoft.com/office/drawing/2014/main" id="{A77508E9-F2A3-40F0-88A9-0D542466E126}"/>
              </a:ext>
            </a:extLst>
          </p:cNvPr>
          <p:cNvSpPr txBox="1"/>
          <p:nvPr/>
        </p:nvSpPr>
        <p:spPr>
          <a:xfrm>
            <a:off x="635996" y="1445724"/>
            <a:ext cx="152114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Local Resources</a:t>
            </a:r>
          </a:p>
        </p:txBody>
      </p:sp>
      <p:sp>
        <p:nvSpPr>
          <p:cNvPr id="39" name="TextBox 38">
            <a:extLst>
              <a:ext uri="{FF2B5EF4-FFF2-40B4-BE49-F238E27FC236}">
                <a16:creationId xmlns:a16="http://schemas.microsoft.com/office/drawing/2014/main" id="{71FA6692-E047-45B9-8F09-306DF7E52A19}"/>
              </a:ext>
            </a:extLst>
          </p:cNvPr>
          <p:cNvSpPr txBox="1"/>
          <p:nvPr/>
        </p:nvSpPr>
        <p:spPr>
          <a:xfrm>
            <a:off x="661324" y="1767963"/>
            <a:ext cx="4088859" cy="2893100"/>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200" dirty="0">
                <a:latin typeface="Arial" panose="020B0604020202020204" pitchFamily="34" charset="0"/>
              </a:rPr>
              <a:t>Army Community Service (ACS): _______________</a:t>
            </a:r>
          </a:p>
          <a:p>
            <a:pPr marL="167958" indent="-167958" defTabSz="887553">
              <a:spcBef>
                <a:spcPts val="600"/>
              </a:spcBef>
              <a:buFont typeface="Arial" panose="020B0604020202020204" pitchFamily="34" charset="0"/>
              <a:buChar char="•"/>
              <a:defRPr/>
            </a:pPr>
            <a:r>
              <a:rPr lang="en-US" sz="1200" dirty="0">
                <a:solidFill>
                  <a:prstClr val="black"/>
                </a:solidFill>
              </a:rPr>
              <a:t>Military Family Life Counselor (MFLC): _____________</a:t>
            </a:r>
          </a:p>
          <a:p>
            <a:pPr marL="167958" indent="-167958" defTabSz="887553">
              <a:spcBef>
                <a:spcPts val="600"/>
              </a:spcBef>
              <a:buFont typeface="Arial" panose="020B0604020202020204" pitchFamily="34" charset="0"/>
              <a:buChar char="•"/>
              <a:defRPr/>
            </a:pPr>
            <a:r>
              <a:rPr lang="en-US" sz="1200" dirty="0">
                <a:solidFill>
                  <a:prstClr val="black"/>
                </a:solidFill>
              </a:rPr>
              <a:t>Ready &amp; Resilient Performance Centers (R2PCs)</a:t>
            </a:r>
          </a:p>
          <a:p>
            <a:pPr marL="167958" indent="-167958" defTabSz="887553">
              <a:spcBef>
                <a:spcPts val="600"/>
              </a:spcBef>
              <a:buFont typeface="Arial" panose="020B0604020202020204" pitchFamily="34" charset="0"/>
              <a:buChar char="•"/>
              <a:defRPr/>
            </a:pPr>
            <a:r>
              <a:rPr lang="en-US" sz="1200" dirty="0">
                <a:solidFill>
                  <a:prstClr val="black"/>
                </a:solidFill>
              </a:rPr>
              <a:t>Army Wellness Center (AWC)</a:t>
            </a:r>
          </a:p>
          <a:p>
            <a:pPr marL="167958" indent="-167958" defTabSz="887553">
              <a:spcBef>
                <a:spcPts val="600"/>
              </a:spcBef>
              <a:buFont typeface="Arial" panose="020B0604020202020204" pitchFamily="34" charset="0"/>
              <a:buChar char="•"/>
              <a:defRPr/>
            </a:pPr>
            <a:r>
              <a:rPr lang="en-US" sz="1200" dirty="0">
                <a:solidFill>
                  <a:prstClr val="black"/>
                </a:solidFill>
              </a:rPr>
              <a:t>Behavioral Health or Primary Care</a:t>
            </a:r>
          </a:p>
          <a:p>
            <a:pPr marL="167958" indent="-167958" defTabSz="887553">
              <a:spcBef>
                <a:spcPts val="600"/>
              </a:spcBef>
              <a:buFont typeface="Arial" panose="020B0604020202020204" pitchFamily="34" charset="0"/>
              <a:buChar char="•"/>
              <a:defRPr/>
            </a:pPr>
            <a:r>
              <a:rPr lang="en-US" sz="1200" dirty="0">
                <a:solidFill>
                  <a:prstClr val="black"/>
                </a:solidFill>
              </a:rPr>
              <a:t>Chaplain Services / Local Pastor</a:t>
            </a:r>
          </a:p>
          <a:p>
            <a:pPr marL="167958" indent="-167958" defTabSz="887553">
              <a:spcBef>
                <a:spcPts val="600"/>
              </a:spcBef>
              <a:buFont typeface="Arial" panose="020B0604020202020204" pitchFamily="34" charset="0"/>
              <a:buChar char="•"/>
              <a:defRPr/>
            </a:pPr>
            <a:r>
              <a:rPr lang="en-US" sz="1200" dirty="0">
                <a:latin typeface="Arial" panose="020B0604020202020204" pitchFamily="34" charset="0"/>
              </a:rPr>
              <a:t>Unit Chaplain: ________________     </a:t>
            </a:r>
          </a:p>
          <a:p>
            <a:pPr marL="167958" indent="-167958" defTabSz="887553">
              <a:spcBef>
                <a:spcPts val="600"/>
              </a:spcBef>
              <a:buFont typeface="Arial" panose="020B0604020202020204" pitchFamily="34" charset="0"/>
              <a:buChar char="•"/>
              <a:defRPr/>
            </a:pPr>
            <a:r>
              <a:rPr lang="en-US" sz="1200" dirty="0">
                <a:solidFill>
                  <a:prstClr val="black"/>
                </a:solidFill>
              </a:rPr>
              <a:t>Holistic Health &amp; Fitness (H2F) Personnel</a:t>
            </a:r>
          </a:p>
          <a:p>
            <a:pPr marL="167958" indent="-167958" defTabSz="887553">
              <a:spcBef>
                <a:spcPts val="600"/>
              </a:spcBef>
              <a:buFont typeface="Arial" panose="020B0604020202020204" pitchFamily="34" charset="0"/>
              <a:buChar char="•"/>
              <a:defRPr/>
            </a:pPr>
            <a:r>
              <a:rPr lang="en-US" sz="1200" dirty="0">
                <a:solidFill>
                  <a:prstClr val="black"/>
                </a:solidFill>
              </a:rPr>
              <a:t>American Legion / VFW</a:t>
            </a:r>
          </a:p>
          <a:p>
            <a:pPr marL="167958" indent="-167958" defTabSz="887553">
              <a:spcBef>
                <a:spcPts val="600"/>
              </a:spcBef>
              <a:buFont typeface="Arial" panose="020B0604020202020204" pitchFamily="34" charset="0"/>
              <a:buChar char="•"/>
              <a:defRPr/>
            </a:pPr>
            <a:r>
              <a:rPr lang="en-US" sz="1200" dirty="0">
                <a:solidFill>
                  <a:prstClr val="black"/>
                </a:solidFill>
              </a:rPr>
              <a:t>Department of Social Services (by state)</a:t>
            </a:r>
          </a:p>
          <a:p>
            <a:pPr marL="167958" indent="-167958" defTabSz="887553">
              <a:spcBef>
                <a:spcPts val="600"/>
              </a:spcBef>
              <a:buFont typeface="Arial" panose="020B0604020202020204" pitchFamily="34" charset="0"/>
              <a:buChar char="•"/>
              <a:defRPr/>
            </a:pPr>
            <a:r>
              <a:rPr lang="en-US" sz="1200" dirty="0">
                <a:solidFill>
                  <a:prstClr val="black"/>
                </a:solidFill>
              </a:rPr>
              <a:t>Faith-based services or local church</a:t>
            </a:r>
          </a:p>
        </p:txBody>
      </p:sp>
      <p:sp>
        <p:nvSpPr>
          <p:cNvPr id="42" name="Rectangle 41">
            <a:extLst>
              <a:ext uri="{FF2B5EF4-FFF2-40B4-BE49-F238E27FC236}">
                <a16:creationId xmlns:a16="http://schemas.microsoft.com/office/drawing/2014/main" id="{AA089889-4033-4A1A-8617-508942819D63}"/>
              </a:ext>
            </a:extLst>
          </p:cNvPr>
          <p:cNvSpPr/>
          <p:nvPr/>
        </p:nvSpPr>
        <p:spPr>
          <a:xfrm>
            <a:off x="275138" y="142414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87FC067E-4CA1-4630-BD0D-5CECEB200BAA}"/>
              </a:ext>
            </a:extLst>
          </p:cNvPr>
          <p:cNvSpPr/>
          <p:nvPr/>
        </p:nvSpPr>
        <p:spPr>
          <a:xfrm>
            <a:off x="5287526" y="1563780"/>
            <a:ext cx="3449272" cy="42573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8EF35D0-D153-48D4-99BB-511E0F364B8C}"/>
              </a:ext>
            </a:extLst>
          </p:cNvPr>
          <p:cNvSpPr/>
          <p:nvPr/>
        </p:nvSpPr>
        <p:spPr>
          <a:xfrm>
            <a:off x="5262593" y="1419159"/>
            <a:ext cx="176782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ECA9A8C6-8A1F-4FC9-93A7-2B3BF684594F}"/>
              </a:ext>
            </a:extLst>
          </p:cNvPr>
          <p:cNvSpPr/>
          <p:nvPr/>
        </p:nvSpPr>
        <p:spPr>
          <a:xfrm>
            <a:off x="4951942" y="1419159"/>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TextBox 45">
            <a:extLst>
              <a:ext uri="{FF2B5EF4-FFF2-40B4-BE49-F238E27FC236}">
                <a16:creationId xmlns:a16="http://schemas.microsoft.com/office/drawing/2014/main" id="{234952AB-7460-4069-AEE3-73C6FA1D6D15}"/>
              </a:ext>
            </a:extLst>
          </p:cNvPr>
          <p:cNvSpPr txBox="1"/>
          <p:nvPr/>
        </p:nvSpPr>
        <p:spPr>
          <a:xfrm>
            <a:off x="5298465" y="1448130"/>
            <a:ext cx="2186614"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General Resources</a:t>
            </a:r>
          </a:p>
        </p:txBody>
      </p:sp>
      <p:sp>
        <p:nvSpPr>
          <p:cNvPr id="47" name="TextBox 46">
            <a:extLst>
              <a:ext uri="{FF2B5EF4-FFF2-40B4-BE49-F238E27FC236}">
                <a16:creationId xmlns:a16="http://schemas.microsoft.com/office/drawing/2014/main" id="{E4523737-8159-4F0B-90AE-D47949B79F25}"/>
              </a:ext>
            </a:extLst>
          </p:cNvPr>
          <p:cNvSpPr txBox="1"/>
          <p:nvPr/>
        </p:nvSpPr>
        <p:spPr>
          <a:xfrm>
            <a:off x="5468920" y="1756774"/>
            <a:ext cx="3253241" cy="3739485"/>
          </a:xfrm>
          <a:prstGeom prst="rect">
            <a:avLst/>
          </a:prstGeom>
          <a:noFill/>
        </p:spPr>
        <p:txBody>
          <a:bodyPr wrap="square" rtlCol="0">
            <a:spAutoFit/>
          </a:bodyPr>
          <a:lstStyle/>
          <a:p>
            <a:pPr defTabSz="887553">
              <a:defRPr/>
            </a:pPr>
            <a:r>
              <a:rPr lang="en-US" sz="1200" b="1" dirty="0">
                <a:solidFill>
                  <a:prstClr val="black"/>
                </a:solidFill>
              </a:rPr>
              <a:t>DoD or VA</a:t>
            </a:r>
          </a:p>
          <a:p>
            <a:pPr marL="277360" lvl="1" indent="-220348" defTabSz="887553">
              <a:spcBef>
                <a:spcPts val="600"/>
              </a:spcBef>
              <a:buFont typeface="Arial" panose="020B0604020202020204" pitchFamily="34" charset="0"/>
              <a:buChar char="•"/>
              <a:defRPr/>
            </a:pPr>
            <a:r>
              <a:rPr lang="en-US" sz="1200" dirty="0">
                <a:solidFill>
                  <a:prstClr val="black"/>
                </a:solidFill>
              </a:rPr>
              <a:t>Military OneSource: 800-342-9647; militaryonesource.mil/;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Psychological Health Resource Center: 866-966-1020; pdhealth.mil/resources;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Real Warriors campaign: realwarriors.net; chat via website </a:t>
            </a:r>
          </a:p>
          <a:p>
            <a:pPr marL="277360" lvl="1" indent="-220348" defTabSz="887553">
              <a:spcBef>
                <a:spcPts val="600"/>
              </a:spcBef>
              <a:buFont typeface="Arial" panose="020B0604020202020204" pitchFamily="34" charset="0"/>
              <a:buChar char="•"/>
              <a:defRPr/>
            </a:pPr>
            <a:r>
              <a:rPr lang="en-US" sz="1200" dirty="0">
                <a:solidFill>
                  <a:prstClr val="black"/>
                </a:solidFill>
              </a:rPr>
              <a:t>My VA 311: 844-MyVA311 (844-698-2311)</a:t>
            </a:r>
          </a:p>
          <a:p>
            <a:pPr marL="277360" lvl="1" indent="-220348" defTabSz="887553">
              <a:spcBef>
                <a:spcPts val="600"/>
              </a:spcBef>
              <a:buFont typeface="Arial" panose="020B0604020202020204" pitchFamily="34" charset="0"/>
              <a:buChar char="•"/>
              <a:defRPr/>
            </a:pPr>
            <a:r>
              <a:rPr lang="en-US" sz="1200" dirty="0">
                <a:solidFill>
                  <a:prstClr val="black"/>
                </a:solidFill>
              </a:rPr>
              <a:t>Vet Center Call Center: 877-WAR-VETS</a:t>
            </a:r>
          </a:p>
          <a:p>
            <a:pPr marL="277360" lvl="1" indent="-220348" defTabSz="887553">
              <a:spcBef>
                <a:spcPts val="600"/>
              </a:spcBef>
              <a:buFont typeface="Arial" panose="020B0604020202020204" pitchFamily="34" charset="0"/>
              <a:buChar char="•"/>
              <a:defRPr/>
            </a:pPr>
            <a:r>
              <a:rPr lang="en-US" sz="1200" dirty="0">
                <a:latin typeface="Arial" panose="020B0604020202020204" pitchFamily="34" charset="0"/>
              </a:rPr>
              <a:t>Community Resources Guide: </a:t>
            </a:r>
            <a:r>
              <a:rPr lang="en-US" sz="1200" dirty="0">
                <a:solidFill>
                  <a:prstClr val="black"/>
                </a:solidFill>
              </a:rPr>
              <a:t>crg.amedd.army.mil </a:t>
            </a:r>
          </a:p>
          <a:p>
            <a:pPr marL="57012" lvl="1" defTabSz="887553">
              <a:spcBef>
                <a:spcPts val="600"/>
              </a:spcBef>
              <a:defRPr/>
            </a:pPr>
            <a:r>
              <a:rPr lang="en-US" sz="1200" b="1" dirty="0">
                <a:solidFill>
                  <a:prstClr val="black"/>
                </a:solidFill>
              </a:rPr>
              <a:t>Other</a:t>
            </a:r>
          </a:p>
          <a:p>
            <a:pPr marL="277360" lvl="1" indent="-220348" defTabSz="887553">
              <a:spcBef>
                <a:spcPts val="600"/>
              </a:spcBef>
              <a:buFont typeface="Arial" panose="020B0604020202020204" pitchFamily="34" charset="0"/>
              <a:buChar char="•"/>
              <a:defRPr/>
            </a:pPr>
            <a:r>
              <a:rPr lang="en-US" sz="1200" dirty="0">
                <a:solidFill>
                  <a:prstClr val="black"/>
                </a:solidFill>
              </a:rPr>
              <a:t>Dial 211 or https://www.211.org</a:t>
            </a:r>
          </a:p>
          <a:p>
            <a:pPr marL="277360" lvl="1" indent="-220348" defTabSz="887553">
              <a:spcBef>
                <a:spcPts val="600"/>
              </a:spcBef>
              <a:buFont typeface="Arial" panose="020B0604020202020204" pitchFamily="34" charset="0"/>
              <a:buChar char="•"/>
              <a:defRPr/>
            </a:pPr>
            <a:r>
              <a:rPr lang="en-US" sz="1200" dirty="0">
                <a:solidFill>
                  <a:prstClr val="black"/>
                </a:solidFill>
              </a:rPr>
              <a:t>Department of Social Services (by state)</a:t>
            </a:r>
          </a:p>
        </p:txBody>
      </p:sp>
      <p:sp>
        <p:nvSpPr>
          <p:cNvPr id="4" name="TextBox 3">
            <a:extLst>
              <a:ext uri="{FF2B5EF4-FFF2-40B4-BE49-F238E27FC236}">
                <a16:creationId xmlns:a16="http://schemas.microsoft.com/office/drawing/2014/main" id="{C7CEC7C9-7C4B-A2DB-DB36-BE53B863E69F}"/>
              </a:ext>
            </a:extLst>
          </p:cNvPr>
          <p:cNvSpPr txBox="1"/>
          <p:nvPr/>
        </p:nvSpPr>
        <p:spPr>
          <a:xfrm>
            <a:off x="599292" y="5962298"/>
            <a:ext cx="8122869" cy="369332"/>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p:txBody>
      </p:sp>
      <p:grpSp>
        <p:nvGrpSpPr>
          <p:cNvPr id="6" name="Group 5">
            <a:extLst>
              <a:ext uri="{FF2B5EF4-FFF2-40B4-BE49-F238E27FC236}">
                <a16:creationId xmlns:a16="http://schemas.microsoft.com/office/drawing/2014/main" id="{882CF9C4-7FB3-010D-F767-6F912B578207}"/>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01062272-9F0F-2C1D-4155-C64972E247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F3A0212B-E32E-D9B2-A093-E3B34BD5BB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
        <p:nvSpPr>
          <p:cNvPr id="9" name="Slide Number Placeholder 5">
            <a:extLst>
              <a:ext uri="{FF2B5EF4-FFF2-40B4-BE49-F238E27FC236}">
                <a16:creationId xmlns:a16="http://schemas.microsoft.com/office/drawing/2014/main" id="{8D522A4D-C382-BE8A-FABB-A324D2B48484}"/>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Tree>
    <p:extLst>
      <p:ext uri="{BB962C8B-B14F-4D97-AF65-F5344CB8AC3E}">
        <p14:creationId xmlns:p14="http://schemas.microsoft.com/office/powerpoint/2010/main" val="2714762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69577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560" y="957674"/>
            <a:ext cx="7071823" cy="3052624"/>
          </a:xfrm>
          <a:prstGeom prst="rect">
            <a:avLst/>
          </a:prstGeom>
        </p:spPr>
      </p:pic>
      <p:sp>
        <p:nvSpPr>
          <p:cNvPr id="2" name="Title 1"/>
          <p:cNvSpPr>
            <a:spLocks noGrp="1"/>
          </p:cNvSpPr>
          <p:nvPr>
            <p:ph type="title"/>
          </p:nvPr>
        </p:nvSpPr>
        <p:spPr>
          <a:xfrm>
            <a:off x="924560" y="306423"/>
            <a:ext cx="7175586" cy="457200"/>
          </a:xfrm>
        </p:spPr>
        <p:txBody>
          <a:bodyPr/>
          <a:lstStyle/>
          <a:p>
            <a:r>
              <a:rPr lang="en-US" sz="2000" cap="none" dirty="0">
                <a:solidFill>
                  <a:schemeClr val="tx1">
                    <a:lumMod val="75000"/>
                    <a:lumOff val="25000"/>
                  </a:schemeClr>
                </a:solidFill>
              </a:rPr>
              <a:t>Use ACE to Mitigate Risk</a:t>
            </a:r>
          </a:p>
        </p:txBody>
      </p:sp>
      <p:sp>
        <p:nvSpPr>
          <p:cNvPr id="14" name="TextBox 13"/>
          <p:cNvSpPr txBox="1"/>
          <p:nvPr/>
        </p:nvSpPr>
        <p:spPr>
          <a:xfrm>
            <a:off x="1268658" y="3028755"/>
            <a:ext cx="1553845"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if they are okay and if you can help</a:t>
            </a:r>
          </a:p>
          <a:p>
            <a:pPr algn="ctr"/>
            <a:endParaRPr lang="en-US" sz="1500" dirty="0">
              <a:solidFill>
                <a:schemeClr val="bg1"/>
              </a:solidFill>
            </a:endParaRPr>
          </a:p>
        </p:txBody>
      </p:sp>
      <p:sp>
        <p:nvSpPr>
          <p:cNvPr id="15" name="TextBox 14"/>
          <p:cNvSpPr txBox="1"/>
          <p:nvPr/>
        </p:nvSpPr>
        <p:spPr>
          <a:xfrm>
            <a:off x="3563604" y="3028755"/>
            <a:ext cx="1793733" cy="1015663"/>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listening to their problem</a:t>
            </a:r>
          </a:p>
          <a:p>
            <a:pPr algn="ctr"/>
            <a:endParaRPr lang="en-US" sz="1500" dirty="0">
              <a:solidFill>
                <a:schemeClr val="bg1"/>
              </a:solidFill>
            </a:endParaRPr>
          </a:p>
        </p:txBody>
      </p:sp>
      <p:sp>
        <p:nvSpPr>
          <p:cNvPr id="16" name="TextBox 15"/>
          <p:cNvSpPr txBox="1"/>
          <p:nvPr/>
        </p:nvSpPr>
        <p:spPr>
          <a:xfrm>
            <a:off x="5889147" y="3028755"/>
            <a:ext cx="1793733" cy="1015663"/>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to an appropriate helping resource</a:t>
            </a:r>
          </a:p>
          <a:p>
            <a:pPr algn="ctr"/>
            <a:endParaRPr lang="en-US" sz="1500" dirty="0">
              <a:solidFill>
                <a:schemeClr val="bg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081" y="1311934"/>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240" y="1167230"/>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664" y="1246956"/>
            <a:ext cx="772700" cy="1776206"/>
          </a:xfrm>
          <a:prstGeom prst="rect">
            <a:avLst/>
          </a:prstGeom>
          <a:effectLst>
            <a:outerShdw dist="88900" dir="2700000" algn="tl" rotWithShape="0">
              <a:prstClr val="black">
                <a:alpha val="5000"/>
              </a:prstClr>
            </a:outerShdw>
          </a:effectLst>
        </p:spPr>
      </p:pic>
      <p:cxnSp>
        <p:nvCxnSpPr>
          <p:cNvPr id="26" name="Straight Connector 25"/>
          <p:cNvCxnSpPr/>
          <p:nvPr/>
        </p:nvCxnSpPr>
        <p:spPr>
          <a:xfrm>
            <a:off x="3671062" y="3010042"/>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72687" y="3019198"/>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 name="Straight Connector 3">
            <a:extLst>
              <a:ext uri="{FF2B5EF4-FFF2-40B4-BE49-F238E27FC236}">
                <a16:creationId xmlns:a16="http://schemas.microsoft.com/office/drawing/2014/main" id="{D697740F-A1C0-CA74-2510-547753BE8745}"/>
              </a:ext>
            </a:extLst>
          </p:cNvPr>
          <p:cNvCxnSpPr/>
          <p:nvPr/>
        </p:nvCxnSpPr>
        <p:spPr>
          <a:xfrm>
            <a:off x="1289264" y="3005686"/>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DBFA22F-824C-58D7-61FC-5842D238978B}"/>
              </a:ext>
            </a:extLst>
          </p:cNvPr>
          <p:cNvGrpSpPr/>
          <p:nvPr/>
        </p:nvGrpSpPr>
        <p:grpSpPr>
          <a:xfrm>
            <a:off x="1237427" y="5411455"/>
            <a:ext cx="7402630" cy="883309"/>
            <a:chOff x="1237427" y="914612"/>
            <a:chExt cx="7402630" cy="883309"/>
          </a:xfrm>
        </p:grpSpPr>
        <p:sp>
          <p:nvSpPr>
            <p:cNvPr id="7" name="Rectangle 6">
              <a:extLst>
                <a:ext uri="{FF2B5EF4-FFF2-40B4-BE49-F238E27FC236}">
                  <a16:creationId xmlns:a16="http://schemas.microsoft.com/office/drawing/2014/main" id="{A687822B-9577-6EC5-59F8-97294ABAC744}"/>
                </a:ext>
              </a:extLst>
            </p:cNvPr>
            <p:cNvSpPr/>
            <p:nvPr/>
          </p:nvSpPr>
          <p:spPr>
            <a:xfrm>
              <a:off x="1499985" y="1127880"/>
              <a:ext cx="7098182" cy="670041"/>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ectangle 23">
              <a:extLst>
                <a:ext uri="{FF2B5EF4-FFF2-40B4-BE49-F238E27FC236}">
                  <a16:creationId xmlns:a16="http://schemas.microsoft.com/office/drawing/2014/main" id="{792D325B-403A-638C-E8C1-47731AFB9216}"/>
                </a:ext>
              </a:extLst>
            </p:cNvPr>
            <p:cNvSpPr/>
            <p:nvPr/>
          </p:nvSpPr>
          <p:spPr>
            <a:xfrm>
              <a:off x="1595125" y="1169604"/>
              <a:ext cx="7044932" cy="584775"/>
            </a:xfrm>
            <a:prstGeom prst="rect">
              <a:avLst/>
            </a:prstGeom>
          </p:spPr>
          <p:txBody>
            <a:bodyPr wrap="square">
              <a:spAutoFit/>
            </a:bodyPr>
            <a:lstStyle/>
            <a:p>
              <a:pPr lvl="0" defTabSz="916093">
                <a:defRPr/>
              </a:pPr>
              <a:r>
                <a:rPr lang="en-US" sz="1600" i="1" kern="0" dirty="0">
                  <a:solidFill>
                    <a:prstClr val="black"/>
                  </a:solidFill>
                  <a:latin typeface="+mj-lt"/>
                </a:rPr>
                <a:t>Choose a risk factor. </a:t>
              </a: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help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Soldiers, fellow DA Civilians, or a person from your Circle of Support to mitigate risk?</a:t>
              </a:r>
              <a:endParaRPr lang="en-US" sz="1600" kern="0" dirty="0">
                <a:solidFill>
                  <a:prstClr val="black"/>
                </a:solidFill>
                <a:latin typeface="+mj-lt"/>
              </a:endParaRPr>
            </a:p>
          </p:txBody>
        </p:sp>
        <p:pic>
          <p:nvPicPr>
            <p:cNvPr id="25" name="Picture 24">
              <a:extLst>
                <a:ext uri="{FF2B5EF4-FFF2-40B4-BE49-F238E27FC236}">
                  <a16:creationId xmlns:a16="http://schemas.microsoft.com/office/drawing/2014/main" id="{DB0480EF-CF70-FDB1-CE58-830038A36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7427" y="914612"/>
              <a:ext cx="511257" cy="511257"/>
            </a:xfrm>
            <a:prstGeom prst="rect">
              <a:avLst/>
            </a:prstGeom>
            <a:effectLst>
              <a:outerShdw dist="25400" dir="2700000" algn="tl" rotWithShape="0">
                <a:prstClr val="black">
                  <a:alpha val="15000"/>
                </a:prstClr>
              </a:outerShdw>
            </a:effectLst>
          </p:spPr>
        </p:pic>
      </p:grpSp>
      <p:sp>
        <p:nvSpPr>
          <p:cNvPr id="28" name="TextBox 27">
            <a:extLst>
              <a:ext uri="{FF2B5EF4-FFF2-40B4-BE49-F238E27FC236}">
                <a16:creationId xmlns:a16="http://schemas.microsoft.com/office/drawing/2014/main" id="{BDA37190-BC36-6F2B-495F-0DC59E7936AC}"/>
              </a:ext>
            </a:extLst>
          </p:cNvPr>
          <p:cNvSpPr txBox="1"/>
          <p:nvPr/>
        </p:nvSpPr>
        <p:spPr>
          <a:xfrm>
            <a:off x="591754" y="4699439"/>
            <a:ext cx="2907654" cy="738664"/>
          </a:xfrm>
          <a:prstGeom prst="rect">
            <a:avLst/>
          </a:prstGeom>
          <a:noFill/>
        </p:spPr>
        <p:txBody>
          <a:bodyPr wrap="square" rtlCol="0">
            <a:spAutoFit/>
          </a:bodyPr>
          <a:lstStyle/>
          <a:p>
            <a:pPr marL="293688" lvl="1" indent="-293688">
              <a:buFont typeface="Arial" panose="020B0604020202020204" pitchFamily="34" charset="0"/>
              <a:buChar char="•"/>
            </a:pPr>
            <a:r>
              <a:rPr lang="en-US" sz="1400" dirty="0"/>
              <a:t>Avoiding friends or isolating </a:t>
            </a:r>
          </a:p>
          <a:p>
            <a:pPr marL="293688" lvl="1" indent="-293688">
              <a:buFont typeface="Arial" panose="020B0604020202020204" pitchFamily="34" charset="0"/>
              <a:buChar char="•"/>
            </a:pPr>
            <a:r>
              <a:rPr lang="en-US" sz="1400" dirty="0"/>
              <a:t>Dramatic mood changes</a:t>
            </a:r>
          </a:p>
          <a:p>
            <a:pPr marL="293688" lvl="1" indent="-293688">
              <a:buFont typeface="Arial" panose="020B0604020202020204" pitchFamily="34" charset="0"/>
              <a:buChar char="•"/>
            </a:pPr>
            <a:r>
              <a:rPr lang="en-US" sz="1400" dirty="0"/>
              <a:t>Anger or irritability</a:t>
            </a:r>
          </a:p>
        </p:txBody>
      </p:sp>
      <p:sp>
        <p:nvSpPr>
          <p:cNvPr id="29" name="TextBox 28">
            <a:extLst>
              <a:ext uri="{FF2B5EF4-FFF2-40B4-BE49-F238E27FC236}">
                <a16:creationId xmlns:a16="http://schemas.microsoft.com/office/drawing/2014/main" id="{46A84120-F73B-4804-B135-39F1A1199183}"/>
              </a:ext>
            </a:extLst>
          </p:cNvPr>
          <p:cNvSpPr txBox="1"/>
          <p:nvPr/>
        </p:nvSpPr>
        <p:spPr>
          <a:xfrm>
            <a:off x="2982135" y="4255175"/>
            <a:ext cx="3086101" cy="1169551"/>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Anxiety or depression</a:t>
            </a:r>
          </a:p>
          <a:p>
            <a:pPr marL="742950" lvl="1" indent="-285750">
              <a:buFont typeface="Arial" panose="020B0604020202020204" pitchFamily="34" charset="0"/>
              <a:buChar char="•"/>
            </a:pPr>
            <a:r>
              <a:rPr lang="en-US" sz="1400" dirty="0"/>
              <a:t>Inability to sleep</a:t>
            </a:r>
          </a:p>
          <a:p>
            <a:pPr marL="742950" lvl="1" indent="-285750">
              <a:buFont typeface="Arial" panose="020B0604020202020204" pitchFamily="34" charset="0"/>
              <a:buChar char="•"/>
            </a:pPr>
            <a:r>
              <a:rPr lang="en-US" sz="1400" dirty="0"/>
              <a:t>Poor coping mechanisms</a:t>
            </a:r>
          </a:p>
          <a:p>
            <a:pPr marL="742950" lvl="1" indent="-285750">
              <a:buFont typeface="Arial" panose="020B0604020202020204" pitchFamily="34" charset="0"/>
              <a:buChar char="•"/>
            </a:pPr>
            <a:r>
              <a:rPr lang="en-US" sz="1400" dirty="0"/>
              <a:t>Family/loved one’s history of suicide</a:t>
            </a:r>
          </a:p>
        </p:txBody>
      </p:sp>
      <p:sp>
        <p:nvSpPr>
          <p:cNvPr id="30" name="Rectangle 29">
            <a:extLst>
              <a:ext uri="{FF2B5EF4-FFF2-40B4-BE49-F238E27FC236}">
                <a16:creationId xmlns:a16="http://schemas.microsoft.com/office/drawing/2014/main" id="{188BB742-D507-9104-D0B9-0D5AF5C1241F}"/>
              </a:ext>
            </a:extLst>
          </p:cNvPr>
          <p:cNvSpPr/>
          <p:nvPr/>
        </p:nvSpPr>
        <p:spPr>
          <a:xfrm>
            <a:off x="924559" y="4245960"/>
            <a:ext cx="2255059"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TextBox 32">
            <a:extLst>
              <a:ext uri="{FF2B5EF4-FFF2-40B4-BE49-F238E27FC236}">
                <a16:creationId xmlns:a16="http://schemas.microsoft.com/office/drawing/2014/main" id="{DEF9A9DA-6672-0474-6AF9-41562D073AEC}"/>
              </a:ext>
            </a:extLst>
          </p:cNvPr>
          <p:cNvSpPr txBox="1"/>
          <p:nvPr/>
        </p:nvSpPr>
        <p:spPr>
          <a:xfrm>
            <a:off x="497878" y="4282879"/>
            <a:ext cx="3443245" cy="348813"/>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pic>
        <p:nvPicPr>
          <p:cNvPr id="34" name="Picture 33" descr="A close up of a triangle&#10;&#10;Description automatically generated">
            <a:extLst>
              <a:ext uri="{FF2B5EF4-FFF2-40B4-BE49-F238E27FC236}">
                <a16:creationId xmlns:a16="http://schemas.microsoft.com/office/drawing/2014/main" id="{383E87B6-B152-8540-DA05-0F0C00EC91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878" y="4136154"/>
            <a:ext cx="635995" cy="566222"/>
          </a:xfrm>
          <a:prstGeom prst="rect">
            <a:avLst/>
          </a:prstGeom>
        </p:spPr>
      </p:pic>
      <p:sp>
        <p:nvSpPr>
          <p:cNvPr id="35" name="TextBox 34">
            <a:extLst>
              <a:ext uri="{FF2B5EF4-FFF2-40B4-BE49-F238E27FC236}">
                <a16:creationId xmlns:a16="http://schemas.microsoft.com/office/drawing/2014/main" id="{AE89B929-DD35-A7DA-69BA-F54D5529EE6D}"/>
              </a:ext>
            </a:extLst>
          </p:cNvPr>
          <p:cNvSpPr txBox="1"/>
          <p:nvPr/>
        </p:nvSpPr>
        <p:spPr>
          <a:xfrm>
            <a:off x="5427555" y="4264555"/>
            <a:ext cx="3086101" cy="1384995"/>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Being bullied or discriminated against</a:t>
            </a:r>
          </a:p>
          <a:p>
            <a:pPr marL="742950" lvl="1" indent="-285750">
              <a:buFont typeface="Arial" panose="020B0604020202020204" pitchFamily="34" charset="0"/>
              <a:buChar char="•"/>
            </a:pPr>
            <a:r>
              <a:rPr lang="en-US" sz="1400" dirty="0"/>
              <a:t>Loss, conflict, change in relationships</a:t>
            </a:r>
          </a:p>
          <a:p>
            <a:pPr marL="742950" lvl="1" indent="-285750">
              <a:buFont typeface="Arial" panose="020B0604020202020204" pitchFamily="34" charset="0"/>
              <a:buChar char="•"/>
            </a:pPr>
            <a:r>
              <a:rPr lang="en-US" sz="1400" dirty="0"/>
              <a:t>Job/financial problems</a:t>
            </a:r>
          </a:p>
          <a:p>
            <a:pPr marL="742950" lvl="1" indent="-285750">
              <a:buFont typeface="Arial" panose="020B0604020202020204" pitchFamily="34" charset="0"/>
              <a:buChar char="•"/>
            </a:pPr>
            <a:endParaRPr lang="en-US" sz="1400" dirty="0"/>
          </a:p>
        </p:txBody>
      </p:sp>
      <p:sp>
        <p:nvSpPr>
          <p:cNvPr id="36" name="Slide Number Placeholder 5">
            <a:extLst>
              <a:ext uri="{FF2B5EF4-FFF2-40B4-BE49-F238E27FC236}">
                <a16:creationId xmlns:a16="http://schemas.microsoft.com/office/drawing/2014/main" id="{70F8DE30-7515-E237-19F4-38F7925F0F42}"/>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Tree>
    <p:extLst>
      <p:ext uri="{BB962C8B-B14F-4D97-AF65-F5344CB8AC3E}">
        <p14:creationId xmlns:p14="http://schemas.microsoft.com/office/powerpoint/2010/main" val="2684822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1711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2714"/>
            <a:ext cx="9144000" cy="5513690"/>
          </a:xfrm>
          <a:prstGeom prst="rect">
            <a:avLst/>
          </a:prstGeom>
        </p:spPr>
      </p:pic>
      <p:sp>
        <p:nvSpPr>
          <p:cNvPr id="2" name="Title 1"/>
          <p:cNvSpPr>
            <a:spLocks noGrp="1"/>
          </p:cNvSpPr>
          <p:nvPr>
            <p:ph type="title"/>
          </p:nvPr>
        </p:nvSpPr>
        <p:spPr>
          <a:xfrm>
            <a:off x="908105" y="321207"/>
            <a:ext cx="7175586" cy="457200"/>
          </a:xfrm>
        </p:spPr>
        <p:txBody>
          <a:bodyPr/>
          <a:lstStyle/>
          <a:p>
            <a:r>
              <a:rPr lang="en-US" sz="2000" cap="none" dirty="0">
                <a:solidFill>
                  <a:schemeClr val="tx1">
                    <a:lumMod val="75000"/>
                    <a:lumOff val="25000"/>
                  </a:schemeClr>
                </a:solidFill>
              </a:rPr>
              <a:t>Debrief: Identify and Mitigate Risk</a:t>
            </a:r>
          </a:p>
        </p:txBody>
      </p:sp>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p:cNvSpPr/>
          <p:nvPr/>
        </p:nvSpPr>
        <p:spPr>
          <a:xfrm>
            <a:off x="1357843" y="1457188"/>
            <a:ext cx="5081057" cy="2862322"/>
          </a:xfrm>
          <a:prstGeom prst="rect">
            <a:avLst/>
          </a:prstGeom>
        </p:spPr>
        <p:txBody>
          <a:bodyPr wrap="square">
            <a:spAutoFit/>
          </a:bodyPr>
          <a:lstStyle/>
          <a:p>
            <a:pPr lvl="0" defTabSz="916093">
              <a:defRPr/>
            </a:pPr>
            <a:r>
              <a:rPr lang="en-US" kern="0" dirty="0">
                <a:solidFill>
                  <a:prstClr val="black"/>
                </a:solidFill>
              </a:rPr>
              <a:t>What </a:t>
            </a:r>
            <a:r>
              <a:rPr lang="en-US" b="1" kern="0" dirty="0">
                <a:solidFill>
                  <a:prstClr val="black"/>
                </a:solidFill>
              </a:rPr>
              <a:t>risk factor </a:t>
            </a:r>
            <a:r>
              <a:rPr lang="en-US" kern="0" dirty="0">
                <a:solidFill>
                  <a:prstClr val="black"/>
                </a:solidFill>
              </a:rPr>
              <a:t>did you choose to discuss, and how could you use each step of ACE to help someone mitigate their risk?</a:t>
            </a:r>
          </a:p>
          <a:p>
            <a:pPr lvl="0" defTabSz="916093">
              <a:defRPr/>
            </a:pPr>
            <a:endParaRPr lang="en-US" kern="0" dirty="0">
              <a:solidFill>
                <a:prstClr val="black"/>
              </a:solidFill>
            </a:endParaRPr>
          </a:p>
          <a:p>
            <a:pPr defTabSz="916093">
              <a:defRPr/>
            </a:pPr>
            <a:r>
              <a:rPr lang="en-US" dirty="0">
                <a:solidFill>
                  <a:prstClr val="black"/>
                </a:solidFill>
                <a:latin typeface="Arial" panose="020B0604020202020204" pitchFamily="34" charset="0"/>
                <a:cs typeface="Arial" panose="020B0604020202020204" pitchFamily="34" charset="0"/>
              </a:rPr>
              <a:t>When using ACE to mitigate risk, how might that also be strengthening a protective factor?</a:t>
            </a:r>
          </a:p>
          <a:p>
            <a:pPr defTabSz="916093">
              <a:defRPr/>
            </a:pPr>
            <a:endParaRPr lang="en-US" kern="0" dirty="0">
              <a:solidFill>
                <a:prstClr val="black"/>
              </a:solidFill>
              <a:latin typeface="Arial" panose="020B0604020202020204" pitchFamily="34" charset="0"/>
              <a:cs typeface="Arial" panose="020B0604020202020204" pitchFamily="34" charset="0"/>
            </a:endParaRPr>
          </a:p>
          <a:p>
            <a:pPr defTabSz="916093">
              <a:defRPr/>
            </a:pPr>
            <a:r>
              <a:rPr lang="en-US" dirty="0">
                <a:solidFill>
                  <a:schemeClr val="dk1"/>
                </a:solidFill>
                <a:latin typeface="Arial" panose="020B0604020202020204" pitchFamily="34" charset="0"/>
                <a:cs typeface="Arial" panose="020B0604020202020204" pitchFamily="34" charset="0"/>
              </a:rPr>
              <a:t>Using ACE at the sign of concern can stop some problems and stressors from growing and becoming overwhelming to the point of crisis. </a:t>
            </a:r>
            <a:endParaRPr lang="en-US" kern="0" dirty="0">
              <a:latin typeface="Arial" panose="020B0604020202020204" pitchFamily="34" charset="0"/>
              <a:cs typeface="Arial" panose="020B0604020202020204" pitchFamily="34" charset="0"/>
            </a:endParaRPr>
          </a:p>
        </p:txBody>
      </p:sp>
      <p:pic>
        <p:nvPicPr>
          <p:cNvPr id="9" name="Picture 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4"/>
          <a:srcRect l="27351" r="29298" b="7143"/>
          <a:stretch/>
        </p:blipFill>
        <p:spPr>
          <a:xfrm flipH="1">
            <a:off x="7255226" y="2205442"/>
            <a:ext cx="1888774" cy="4404469"/>
          </a:xfrm>
          <a:prstGeom prst="rect">
            <a:avLst/>
          </a:prstGeom>
        </p:spPr>
      </p:pic>
      <p:sp>
        <p:nvSpPr>
          <p:cNvPr id="4" name="Slide Number Placeholder 5">
            <a:extLst>
              <a:ext uri="{FF2B5EF4-FFF2-40B4-BE49-F238E27FC236}">
                <a16:creationId xmlns:a16="http://schemas.microsoft.com/office/drawing/2014/main" id="{87EAF2C5-868B-6191-1937-1EBB5A959EA3}"/>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Tree>
    <p:extLst>
      <p:ext uri="{BB962C8B-B14F-4D97-AF65-F5344CB8AC3E}">
        <p14:creationId xmlns:p14="http://schemas.microsoft.com/office/powerpoint/2010/main" val="838816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6869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4668"/>
            <a:ext cx="9144000" cy="5715483"/>
          </a:xfrm>
          <a:prstGeom prst="rect">
            <a:avLst/>
          </a:prstGeom>
        </p:spPr>
      </p:pic>
      <p:sp>
        <p:nvSpPr>
          <p:cNvPr id="28" name="Rectangle 27">
            <a:extLst>
              <a:ext uri="{FF2B5EF4-FFF2-40B4-BE49-F238E27FC236}">
                <a16:creationId xmlns:a16="http://schemas.microsoft.com/office/drawing/2014/main" id="{892B7267-F2CE-47A1-85A1-80353C2F3B77}"/>
              </a:ext>
            </a:extLst>
          </p:cNvPr>
          <p:cNvSpPr/>
          <p:nvPr/>
        </p:nvSpPr>
        <p:spPr>
          <a:xfrm>
            <a:off x="1013745" y="2459270"/>
            <a:ext cx="7612716" cy="3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Title 1">
            <a:extLst>
              <a:ext uri="{FF2B5EF4-FFF2-40B4-BE49-F238E27FC236}">
                <a16:creationId xmlns:a16="http://schemas.microsoft.com/office/drawing/2014/main" id="{8B6B61CE-B3B1-44BB-A694-0E73B6E47C5F}"/>
              </a:ext>
            </a:extLst>
          </p:cNvPr>
          <p:cNvSpPr txBox="1">
            <a:spLocks/>
          </p:cNvSpPr>
          <p:nvPr/>
        </p:nvSpPr>
        <p:spPr>
          <a:xfrm>
            <a:off x="905059" y="353000"/>
            <a:ext cx="6948895" cy="596692"/>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pPr algn="l"/>
            <a:r>
              <a:rPr lang="en-US" sz="2000" dirty="0">
                <a:solidFill>
                  <a:srgbClr val="404040"/>
                </a:solidFill>
                <a:latin typeface="Arial" panose="020B0604020202020204" pitchFamily="34" charset="0"/>
              </a:rPr>
              <a:t>Suicide Warning Signs</a:t>
            </a:r>
          </a:p>
        </p:txBody>
      </p:sp>
      <p:sp>
        <p:nvSpPr>
          <p:cNvPr id="32" name="TextBox 31">
            <a:extLst>
              <a:ext uri="{FF2B5EF4-FFF2-40B4-BE49-F238E27FC236}">
                <a16:creationId xmlns:a16="http://schemas.microsoft.com/office/drawing/2014/main" id="{463CE7D2-CE32-4BDF-98E6-8C5F0CA5A68F}"/>
              </a:ext>
            </a:extLst>
          </p:cNvPr>
          <p:cNvSpPr txBox="1"/>
          <p:nvPr/>
        </p:nvSpPr>
        <p:spPr>
          <a:xfrm>
            <a:off x="1525827" y="1277256"/>
            <a:ext cx="5869322" cy="707886"/>
          </a:xfrm>
          <a:prstGeom prst="rect">
            <a:avLst/>
          </a:prstGeom>
          <a:noFill/>
        </p:spPr>
        <p:txBody>
          <a:bodyPr wrap="square" rtlCol="0">
            <a:spAutoFit/>
          </a:bodyPr>
          <a:lstStyle/>
          <a:p>
            <a:r>
              <a:rPr lang="en-US" sz="2000" dirty="0">
                <a:latin typeface="Arial" panose="020B0604020202020204" pitchFamily="34" charset="0"/>
              </a:rPr>
              <a:t>There are signs that may indicate someone is contemplating suicide. </a:t>
            </a:r>
          </a:p>
        </p:txBody>
      </p:sp>
      <p:sp>
        <p:nvSpPr>
          <p:cNvPr id="33" name="Rectangle 32">
            <a:extLst>
              <a:ext uri="{FF2B5EF4-FFF2-40B4-BE49-F238E27FC236}">
                <a16:creationId xmlns:a16="http://schemas.microsoft.com/office/drawing/2014/main" id="{7BB38FDF-6C02-47DE-B983-A26F806D63EC}"/>
              </a:ext>
            </a:extLst>
          </p:cNvPr>
          <p:cNvSpPr/>
          <p:nvPr/>
        </p:nvSpPr>
        <p:spPr>
          <a:xfrm>
            <a:off x="3629422" y="4603109"/>
            <a:ext cx="4863689" cy="75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75AE2224-BAE5-4B98-B0BC-009373D5DB20}"/>
              </a:ext>
            </a:extLst>
          </p:cNvPr>
          <p:cNvSpPr txBox="1"/>
          <p:nvPr/>
        </p:nvSpPr>
        <p:spPr>
          <a:xfrm>
            <a:off x="3747769" y="4669612"/>
            <a:ext cx="4663441" cy="584775"/>
          </a:xfrm>
          <a:prstGeom prst="rect">
            <a:avLst/>
          </a:prstGeom>
          <a:noFill/>
        </p:spPr>
        <p:txBody>
          <a:bodyPr wrap="square" rtlCol="0">
            <a:spAutoFit/>
          </a:bodyPr>
          <a:lstStyle/>
          <a:p>
            <a:r>
              <a:rPr lang="en-US" sz="1600" dirty="0">
                <a:latin typeface="Arial" panose="020B0604020202020204" pitchFamily="34" charset="0"/>
              </a:rPr>
              <a:t>If you see a red flag (a warning sign or a sense something is “off”), take immediate action.</a:t>
            </a:r>
          </a:p>
        </p:txBody>
      </p:sp>
      <p:sp>
        <p:nvSpPr>
          <p:cNvPr id="36" name="TextBox 35"/>
          <p:cNvSpPr txBox="1"/>
          <p:nvPr/>
        </p:nvSpPr>
        <p:spPr>
          <a:xfrm>
            <a:off x="831257" y="3012114"/>
            <a:ext cx="3498955"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Talking about death</a:t>
            </a:r>
          </a:p>
          <a:p>
            <a:pPr marL="742950" lvl="1" indent="-285750">
              <a:buFont typeface="Arial" panose="020B0604020202020204" pitchFamily="34" charset="0"/>
              <a:buChar char="•"/>
            </a:pPr>
            <a:r>
              <a:rPr lang="en-US" dirty="0">
                <a:solidFill>
                  <a:schemeClr val="bg1"/>
                </a:solidFill>
              </a:rPr>
              <a:t>Giving belongings away</a:t>
            </a:r>
          </a:p>
          <a:p>
            <a:pPr marL="742950" lvl="1" indent="-285750">
              <a:buFont typeface="Arial" panose="020B0604020202020204" pitchFamily="34" charset="0"/>
              <a:buChar char="•"/>
            </a:pPr>
            <a:r>
              <a:rPr lang="en-US" dirty="0">
                <a:solidFill>
                  <a:schemeClr val="bg1"/>
                </a:solidFill>
              </a:rPr>
              <a:t>Talking about harming oneself</a:t>
            </a:r>
          </a:p>
        </p:txBody>
      </p:sp>
      <p:sp>
        <p:nvSpPr>
          <p:cNvPr id="37" name="TextBox 36"/>
          <p:cNvSpPr txBox="1"/>
          <p:nvPr/>
        </p:nvSpPr>
        <p:spPr>
          <a:xfrm>
            <a:off x="4561009" y="3056564"/>
            <a:ext cx="435219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Regularly isolating</a:t>
            </a:r>
          </a:p>
          <a:p>
            <a:pPr marL="742950" lvl="1" indent="-285750">
              <a:buFont typeface="Arial" panose="020B0604020202020204" pitchFamily="34" charset="0"/>
              <a:buChar char="•"/>
            </a:pPr>
            <a:r>
              <a:rPr lang="en-US" dirty="0">
                <a:solidFill>
                  <a:schemeClr val="bg1"/>
                </a:solidFill>
              </a:rPr>
              <a:t>Change in behavior</a:t>
            </a:r>
          </a:p>
        </p:txBody>
      </p:sp>
      <p:pic>
        <p:nvPicPr>
          <p:cNvPr id="40"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18" y="2111386"/>
            <a:ext cx="1029190" cy="1044887"/>
          </a:xfrm>
          <a:prstGeom prst="rect">
            <a:avLst/>
          </a:prstGeom>
        </p:spPr>
      </p:pic>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B1BBAAA3-40AA-4880-8FEC-24491274CE3A}"/>
              </a:ext>
            </a:extLst>
          </p:cNvPr>
          <p:cNvSpPr txBox="1"/>
          <p:nvPr/>
        </p:nvSpPr>
        <p:spPr>
          <a:xfrm>
            <a:off x="587063" y="2500173"/>
            <a:ext cx="3443245" cy="348813"/>
          </a:xfrm>
          <a:prstGeom prst="rect">
            <a:avLst/>
          </a:prstGeom>
          <a:noFill/>
        </p:spPr>
        <p:txBody>
          <a:bodyPr wrap="square" rtlCol="0">
            <a:spAutoFit/>
          </a:bodyPr>
          <a:lstStyle/>
          <a:p>
            <a:pPr algn="ctr">
              <a:lnSpc>
                <a:spcPts val="2000"/>
              </a:lnSpc>
            </a:pPr>
            <a:r>
              <a:rPr lang="en-US" sz="2000" b="1" dirty="0">
                <a:solidFill>
                  <a:schemeClr val="bg2"/>
                </a:solidFill>
                <a:latin typeface="Arial" panose="020B0604020202020204" pitchFamily="34" charset="0"/>
              </a:rPr>
              <a:t>WARNING</a:t>
            </a:r>
            <a:r>
              <a:rPr lang="en-US" sz="2000" b="1" dirty="0">
                <a:latin typeface="Arial" panose="020B0604020202020204" pitchFamily="34" charset="0"/>
              </a:rPr>
              <a:t> </a:t>
            </a:r>
            <a:r>
              <a:rPr lang="en-US" sz="2000" b="1" dirty="0">
                <a:solidFill>
                  <a:schemeClr val="bg2"/>
                </a:solidFill>
                <a:latin typeface="Arial" panose="020B0604020202020204" pitchFamily="34" charset="0"/>
              </a:rPr>
              <a:t>SIGNS</a:t>
            </a:r>
          </a:p>
        </p:txBody>
      </p:sp>
      <p:sp>
        <p:nvSpPr>
          <p:cNvPr id="2" name="Slide Number Placeholder 5">
            <a:extLst>
              <a:ext uri="{FF2B5EF4-FFF2-40B4-BE49-F238E27FC236}">
                <a16:creationId xmlns:a16="http://schemas.microsoft.com/office/drawing/2014/main" id="{F7888591-50E4-E8B1-F763-8724F72A2FB8}"/>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spTree>
    <p:extLst>
      <p:ext uri="{BB962C8B-B14F-4D97-AF65-F5344CB8AC3E}">
        <p14:creationId xmlns:p14="http://schemas.microsoft.com/office/powerpoint/2010/main" val="2769483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76552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6642" cy="6475342"/>
          </a:xfrm>
          <a:prstGeom prst="rect">
            <a:avLst/>
          </a:prstGeom>
          <a:effectLst>
            <a:softEdge rad="0"/>
          </a:effectLst>
        </p:spPr>
      </p:pic>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05342" y="1555060"/>
            <a:ext cx="2978177"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Soldier’s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itle 1"/>
          <p:cNvSpPr>
            <a:spLocks noGrp="1"/>
          </p:cNvSpPr>
          <p:nvPr>
            <p:ph type="title"/>
          </p:nvPr>
        </p:nvSpPr>
        <p:spPr>
          <a:xfrm>
            <a:off x="904240" y="320554"/>
            <a:ext cx="7175586" cy="457200"/>
          </a:xfrm>
        </p:spPr>
        <p:txBody>
          <a:bodyPr/>
          <a:lstStyle/>
          <a:p>
            <a:r>
              <a:rPr lang="en-US" sz="2000" cap="none" dirty="0">
                <a:solidFill>
                  <a:schemeClr val="tx1">
                    <a:lumMod val="75000"/>
                    <a:lumOff val="25000"/>
                  </a:schemeClr>
                </a:solidFill>
              </a:rPr>
              <a:t>Emergency Resources</a:t>
            </a:r>
          </a:p>
        </p:txBody>
      </p:sp>
      <p:pic>
        <p:nvPicPr>
          <p:cNvPr id="25"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83E2E45D-9851-92ED-58A4-E6CEBD8878B4}"/>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3829AC4B-58DE-FF35-6BD8-0AD67306CF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85C24DCF-1FA2-511A-534A-20C94C7CC2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sp>
        <p:nvSpPr>
          <p:cNvPr id="20" name="Rectangle 19">
            <a:extLst>
              <a:ext uri="{FF2B5EF4-FFF2-40B4-BE49-F238E27FC236}">
                <a16:creationId xmlns:a16="http://schemas.microsoft.com/office/drawing/2014/main" id="{09C01435-DE5E-DFC2-93DB-A6E18129658B}"/>
              </a:ext>
            </a:extLst>
          </p:cNvPr>
          <p:cNvSpPr/>
          <p:nvPr/>
        </p:nvSpPr>
        <p:spPr>
          <a:xfrm>
            <a:off x="4145882" y="1336641"/>
            <a:ext cx="4087194" cy="3880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CD6663F-0309-E82A-7CC8-0EA98AB56E87}"/>
              </a:ext>
            </a:extLst>
          </p:cNvPr>
          <p:cNvSpPr txBox="1"/>
          <p:nvPr/>
        </p:nvSpPr>
        <p:spPr>
          <a:xfrm>
            <a:off x="4186261" y="1529174"/>
            <a:ext cx="4144259" cy="3662541"/>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https://988lifeline.org/chat/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27" name="Slide Number Placeholder 5">
            <a:extLst>
              <a:ext uri="{FF2B5EF4-FFF2-40B4-BE49-F238E27FC236}">
                <a16:creationId xmlns:a16="http://schemas.microsoft.com/office/drawing/2014/main" id="{A7493847-D40B-981B-3F7B-68FE35ABA9CF}"/>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Tree>
    <p:extLst>
      <p:ext uri="{BB962C8B-B14F-4D97-AF65-F5344CB8AC3E}">
        <p14:creationId xmlns:p14="http://schemas.microsoft.com/office/powerpoint/2010/main" val="1054680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5007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3" y="1178732"/>
            <a:ext cx="7071823" cy="3988087"/>
          </a:xfrm>
          <a:prstGeom prst="rect">
            <a:avLst/>
          </a:prstGeom>
        </p:spPr>
      </p:pic>
      <p:sp>
        <p:nvSpPr>
          <p:cNvPr id="26" name="Title 1"/>
          <p:cNvSpPr>
            <a:spLocks noGrp="1"/>
          </p:cNvSpPr>
          <p:nvPr>
            <p:ph type="title"/>
          </p:nvPr>
        </p:nvSpPr>
        <p:spPr>
          <a:xfrm>
            <a:off x="904240" y="325634"/>
            <a:ext cx="7175586" cy="457200"/>
          </a:xfrm>
        </p:spPr>
        <p:txBody>
          <a:bodyPr/>
          <a:lstStyle/>
          <a:p>
            <a:r>
              <a:rPr lang="en-US" sz="2000" cap="none" dirty="0">
                <a:solidFill>
                  <a:schemeClr val="tx1">
                    <a:lumMod val="75000"/>
                    <a:lumOff val="25000"/>
                  </a:schemeClr>
                </a:solidFill>
              </a:rPr>
              <a:t>Use ACE to Address Warning Signs</a:t>
            </a:r>
          </a:p>
        </p:txBody>
      </p:sp>
      <p:sp>
        <p:nvSpPr>
          <p:cNvPr id="45" name="TextBox 44"/>
          <p:cNvSpPr txBox="1"/>
          <p:nvPr/>
        </p:nvSpPr>
        <p:spPr>
          <a:xfrm>
            <a:off x="1266734" y="3287802"/>
            <a:ext cx="1793733" cy="1477328"/>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directly if they are thinking of killing or harming themselves</a:t>
            </a:r>
          </a:p>
          <a:p>
            <a:pPr algn="ctr"/>
            <a:endParaRPr lang="en-US" sz="1500" dirty="0">
              <a:solidFill>
                <a:schemeClr val="bg1"/>
              </a:solidFill>
            </a:endParaRPr>
          </a:p>
        </p:txBody>
      </p:sp>
      <p:sp>
        <p:nvSpPr>
          <p:cNvPr id="46" name="TextBox 45"/>
          <p:cNvSpPr txBox="1"/>
          <p:nvPr/>
        </p:nvSpPr>
        <p:spPr>
          <a:xfrm>
            <a:off x="3629514" y="3287802"/>
            <a:ext cx="1828800" cy="784830"/>
          </a:xfrm>
          <a:prstGeom prst="rect">
            <a:avLst/>
          </a:prstGeom>
          <a:noFill/>
        </p:spPr>
        <p:txBody>
          <a:bodyPr wrap="square" rtlCol="0">
            <a:spAutoFit/>
          </a:bodyPr>
          <a:lstStyle/>
          <a:p>
            <a:pPr algn="ctr"/>
            <a:r>
              <a:rPr lang="en-US" sz="1500" b="1" dirty="0">
                <a:solidFill>
                  <a:srgbClr val="F1CA31"/>
                </a:solidFill>
              </a:rPr>
              <a:t>CARE</a:t>
            </a:r>
            <a:r>
              <a:rPr lang="en-US" sz="1500" dirty="0">
                <a:solidFill>
                  <a:schemeClr val="bg1"/>
                </a:solidFill>
              </a:rPr>
              <a:t> by listening and showing support</a:t>
            </a:r>
          </a:p>
        </p:txBody>
      </p:sp>
      <p:sp>
        <p:nvSpPr>
          <p:cNvPr id="47" name="TextBox 46"/>
          <p:cNvSpPr txBox="1"/>
          <p:nvPr/>
        </p:nvSpPr>
        <p:spPr>
          <a:xfrm>
            <a:off x="5912391" y="3287802"/>
            <a:ext cx="1828800"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directly to an emergency helping resource; do not leave them alone</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524" y="1472488"/>
            <a:ext cx="970155" cy="1711227"/>
          </a:xfrm>
          <a:prstGeom prst="rect">
            <a:avLst/>
          </a:prstGeom>
          <a:effectLst>
            <a:outerShdw dist="88900" dir="2700000" algn="tl" rotWithShape="0">
              <a:prstClr val="black">
                <a:alpha val="5000"/>
              </a:prstClr>
            </a:outerShdw>
          </a:effectLst>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683" y="1327784"/>
            <a:ext cx="821252" cy="1848726"/>
          </a:xfrm>
          <a:prstGeom prst="rect">
            <a:avLst/>
          </a:prstGeom>
          <a:effectLst>
            <a:outerShdw dist="88900" dir="2700000" algn="tl" rotWithShape="0">
              <a:prstClr val="black">
                <a:alpha val="5000"/>
              </a:prstClr>
            </a:outerShdw>
          </a:effectLst>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107" y="1407510"/>
            <a:ext cx="772700" cy="1776206"/>
          </a:xfrm>
          <a:prstGeom prst="rect">
            <a:avLst/>
          </a:prstGeom>
          <a:effectLst>
            <a:outerShdw dist="88900" dir="2700000" algn="tl" rotWithShape="0">
              <a:prstClr val="black">
                <a:alpha val="5000"/>
              </a:prstClr>
            </a:outerShdw>
          </a:effectLst>
        </p:spPr>
      </p:pic>
      <p:cxnSp>
        <p:nvCxnSpPr>
          <p:cNvPr id="54" name="Straight Connector 53"/>
          <p:cNvCxnSpPr/>
          <p:nvPr/>
        </p:nvCxnSpPr>
        <p:spPr>
          <a:xfrm>
            <a:off x="1447018" y="3262037"/>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754505" y="3262037"/>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56130" y="3271193"/>
            <a:ext cx="155384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2BF20F5-E176-4F40-B4BB-D8931849A102}"/>
              </a:ext>
            </a:extLst>
          </p:cNvPr>
          <p:cNvSpPr/>
          <p:nvPr/>
        </p:nvSpPr>
        <p:spPr>
          <a:xfrm>
            <a:off x="550548" y="5386069"/>
            <a:ext cx="5875652" cy="766863"/>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651514" y="5456715"/>
            <a:ext cx="5666736" cy="584775"/>
          </a:xfrm>
          <a:prstGeom prst="rect">
            <a:avLst/>
          </a:prstGeom>
        </p:spPr>
        <p:txBody>
          <a:bodyPr wrap="square">
            <a:spAutoFit/>
          </a:bodyPr>
          <a:lstStyle/>
          <a:p>
            <a:pPr lvl="0" defTabSz="916093">
              <a:defRPr/>
            </a:pPr>
            <a:r>
              <a:rPr lang="en-US" sz="1600" kern="0" dirty="0">
                <a:solidFill>
                  <a:prstClr val="black"/>
                </a:solidFill>
                <a:latin typeface="Arial" panose="020B0604020202020204" pitchFamily="34" charset="0"/>
                <a:cs typeface="Arial" panose="020B0604020202020204" pitchFamily="34" charset="0"/>
              </a:rPr>
              <a:t>What have you done in the past, or can you do, to </a:t>
            </a:r>
            <a:r>
              <a:rPr lang="en-US" sz="1600" b="1" kern="0" dirty="0">
                <a:solidFill>
                  <a:prstClr val="black"/>
                </a:solidFill>
                <a:latin typeface="Arial" panose="020B0604020202020204" pitchFamily="34" charset="0"/>
                <a:cs typeface="Arial" panose="020B0604020202020204" pitchFamily="34" charset="0"/>
              </a:rPr>
              <a:t>stay calm </a:t>
            </a:r>
            <a:r>
              <a:rPr lang="en-US" sz="1600" kern="0" dirty="0">
                <a:solidFill>
                  <a:prstClr val="black"/>
                </a:solidFill>
                <a:latin typeface="Arial" panose="020B0604020202020204" pitchFamily="34" charset="0"/>
                <a:cs typeface="Arial" panose="020B0604020202020204" pitchFamily="34" charset="0"/>
              </a:rPr>
              <a:t>and composed when facing a crisis? </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695" y="5134814"/>
            <a:ext cx="511257" cy="511257"/>
          </a:xfrm>
          <a:prstGeom prst="rect">
            <a:avLst/>
          </a:prstGeom>
          <a:effectLst>
            <a:outerShdw dist="25400" dir="2700000" algn="tl" rotWithShape="0">
              <a:prstClr val="black">
                <a:alpha val="15000"/>
              </a:prstClr>
            </a:outerShdw>
          </a:effectLst>
        </p:spPr>
      </p:pic>
      <p:sp>
        <p:nvSpPr>
          <p:cNvPr id="2" name="Slide Number Placeholder 5">
            <a:extLst>
              <a:ext uri="{FF2B5EF4-FFF2-40B4-BE49-F238E27FC236}">
                <a16:creationId xmlns:a16="http://schemas.microsoft.com/office/drawing/2014/main" id="{174EEDBC-C946-E225-7535-C8528C890862}"/>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Tree>
    <p:extLst>
      <p:ext uri="{BB962C8B-B14F-4D97-AF65-F5344CB8AC3E}">
        <p14:creationId xmlns:p14="http://schemas.microsoft.com/office/powerpoint/2010/main" val="2135884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56568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920"/>
            <a:ext cx="9142128" cy="5714313"/>
          </a:xfrm>
          <a:prstGeom prst="rect">
            <a:avLst/>
          </a:prstGeom>
        </p:spPr>
      </p:pic>
      <p:sp>
        <p:nvSpPr>
          <p:cNvPr id="2" name="Title 1"/>
          <p:cNvSpPr>
            <a:spLocks noGrp="1"/>
          </p:cNvSpPr>
          <p:nvPr>
            <p:ph type="title"/>
          </p:nvPr>
        </p:nvSpPr>
        <p:spPr>
          <a:xfrm>
            <a:off x="908105" y="321207"/>
            <a:ext cx="7175586" cy="457200"/>
          </a:xfrm>
        </p:spPr>
        <p:txBody>
          <a:bodyPr/>
          <a:lstStyle/>
          <a:p>
            <a:r>
              <a:rPr lang="en-US" sz="2000" cap="none" dirty="0">
                <a:solidFill>
                  <a:schemeClr val="tx1">
                    <a:lumMod val="75000"/>
                    <a:lumOff val="25000"/>
                  </a:schemeClr>
                </a:solidFill>
              </a:rPr>
              <a:t>Debrief: Warning Signs</a:t>
            </a:r>
          </a:p>
        </p:txBody>
      </p:sp>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p:cNvSpPr/>
          <p:nvPr/>
        </p:nvSpPr>
        <p:spPr>
          <a:xfrm>
            <a:off x="1570995" y="2591898"/>
            <a:ext cx="3582955" cy="2816156"/>
          </a:xfrm>
          <a:prstGeom prst="rect">
            <a:avLst/>
          </a:prstGeom>
        </p:spPr>
        <p:txBody>
          <a:bodyPr wrap="square">
            <a:spAutoFit/>
          </a:bodyPr>
          <a:lstStyle/>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When someone is in crisis, do not leave them alone, especially if they are suicidal.</a:t>
            </a:r>
          </a:p>
          <a:p>
            <a:pPr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Taking action when you recognize warning signs shows you CARE; you are bolstering green light protective factors.</a:t>
            </a:r>
          </a:p>
          <a:p>
            <a:pPr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1651055" y="5118100"/>
            <a:ext cx="5130800" cy="0"/>
          </a:xfrm>
          <a:prstGeom prst="line">
            <a:avLst/>
          </a:prstGeom>
          <a:ln w="38100">
            <a:solidFill>
              <a:srgbClr val="343B33"/>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84873">
            <a:off x="5387177" y="1831108"/>
            <a:ext cx="3098781" cy="4338294"/>
          </a:xfrm>
          <a:prstGeom prst="rect">
            <a:avLst/>
          </a:prstGeom>
        </p:spPr>
      </p:pic>
      <p:sp>
        <p:nvSpPr>
          <p:cNvPr id="3" name="Slide Number Placeholder 5">
            <a:extLst>
              <a:ext uri="{FF2B5EF4-FFF2-40B4-BE49-F238E27FC236}">
                <a16:creationId xmlns:a16="http://schemas.microsoft.com/office/drawing/2014/main" id="{493CDD22-8491-C719-87FD-9F681314AAD6}"/>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spTree>
    <p:extLst>
      <p:ext uri="{BB962C8B-B14F-4D97-AF65-F5344CB8AC3E}">
        <p14:creationId xmlns:p14="http://schemas.microsoft.com/office/powerpoint/2010/main" val="218013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828758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to a person&#10;&#10;Description automatically generated with medium confidence">
            <a:extLst>
              <a:ext uri="{FF2B5EF4-FFF2-40B4-BE49-F238E27FC236}">
                <a16:creationId xmlns:a16="http://schemas.microsoft.com/office/drawing/2014/main" id="{0300ACBB-027F-4BF2-1F6B-DB704432F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31"/>
            <a:ext cx="9032240" cy="6415681"/>
          </a:xfrm>
          <a:prstGeom prst="rect">
            <a:avLst/>
          </a:prstGeom>
        </p:spPr>
      </p:pic>
      <p:sp>
        <p:nvSpPr>
          <p:cNvPr id="4" name="Title 3"/>
          <p:cNvSpPr>
            <a:spLocks noGrp="1"/>
          </p:cNvSpPr>
          <p:nvPr>
            <p:ph type="title"/>
          </p:nvPr>
        </p:nvSpPr>
        <p:spPr>
          <a:xfrm>
            <a:off x="907207" y="327223"/>
            <a:ext cx="7175586" cy="457200"/>
          </a:xfrm>
        </p:spPr>
        <p:txBody>
          <a:bodyPr/>
          <a:lstStyle/>
          <a:p>
            <a:r>
              <a:rPr lang="en-US" sz="2000" cap="none" dirty="0">
                <a:solidFill>
                  <a:schemeClr val="tx1">
                    <a:lumMod val="75000"/>
                    <a:lumOff val="25000"/>
                  </a:schemeClr>
                </a:solidFill>
              </a:rPr>
              <a:t>Talk with Soldiers &amp; Each Other</a:t>
            </a:r>
          </a:p>
        </p:txBody>
      </p:sp>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4DAF340E-ECA9-0551-A3AC-FE429AC24733}"/>
              </a:ext>
            </a:extLst>
          </p:cNvPr>
          <p:cNvSpPr>
            <a:spLocks noGrp="1"/>
          </p:cNvSpPr>
          <p:nvPr>
            <p:ph idx="1"/>
          </p:nvPr>
        </p:nvSpPr>
        <p:spPr>
          <a:xfrm>
            <a:off x="5059681" y="1510255"/>
            <a:ext cx="3429000" cy="4242325"/>
          </a:xfrm>
        </p:spPr>
        <p:txBody>
          <a:bodyPr>
            <a:noAutofit/>
          </a:bodyPr>
          <a:lstStyle/>
          <a:p>
            <a:pPr>
              <a:spcBef>
                <a:spcPts val="1200"/>
              </a:spcBef>
              <a:spcAft>
                <a:spcPts val="600"/>
              </a:spcAft>
            </a:pPr>
            <a:r>
              <a:rPr lang="en-US" sz="1800" dirty="0">
                <a:latin typeface="+mj-lt"/>
                <a:ea typeface="Cambria" panose="02040503050406030204" pitchFamily="18" charset="0"/>
              </a:rPr>
              <a:t>Use </a:t>
            </a:r>
            <a:r>
              <a:rPr lang="en-US" sz="1800" b="1" dirty="0">
                <a:latin typeface="+mj-lt"/>
                <a:ea typeface="Cambria" panose="02040503050406030204" pitchFamily="18" charset="0"/>
              </a:rPr>
              <a:t>ACE </a:t>
            </a:r>
            <a:r>
              <a:rPr lang="en-US" sz="1800" dirty="0">
                <a:latin typeface="+mj-lt"/>
                <a:ea typeface="Cambria" panose="02040503050406030204" pitchFamily="18" charset="0"/>
              </a:rPr>
              <a:t>to bolster protective factors, mitigate risk, and support Soldiers or a loved one in a crisis.</a:t>
            </a:r>
          </a:p>
          <a:p>
            <a:pPr>
              <a:spcBef>
                <a:spcPts val="1200"/>
              </a:spcBef>
              <a:spcAft>
                <a:spcPts val="600"/>
              </a:spcAft>
            </a:pPr>
            <a:r>
              <a:rPr lang="en-US" sz="1800" dirty="0">
                <a:latin typeface="+mj-lt"/>
                <a:ea typeface="Cambria" panose="02040503050406030204" pitchFamily="18" charset="0"/>
              </a:rPr>
              <a:t>Have a conversation with Soldiers about the training you’ve received.</a:t>
            </a:r>
          </a:p>
          <a:p>
            <a:pPr marL="285750" indent="-285750">
              <a:spcBef>
                <a:spcPts val="1200"/>
              </a:spcBef>
              <a:spcAft>
                <a:spcPts val="600"/>
              </a:spcAft>
              <a:buFont typeface="Arial" panose="020B0604020202020204" pitchFamily="34" charset="0"/>
              <a:buChar char="•"/>
            </a:pPr>
            <a:r>
              <a:rPr lang="en-US" sz="1800" dirty="0">
                <a:latin typeface="+mj-lt"/>
                <a:ea typeface="Cambria" panose="02040503050406030204" pitchFamily="18" charset="0"/>
              </a:rPr>
              <a:t>Share with one another a person that they/you are comfortable confiding in</a:t>
            </a:r>
          </a:p>
          <a:p>
            <a:pPr marL="285750" indent="-285750">
              <a:spcBef>
                <a:spcPts val="1200"/>
              </a:spcBef>
              <a:spcAft>
                <a:spcPts val="600"/>
              </a:spcAft>
              <a:buFont typeface="Arial" panose="020B0604020202020204" pitchFamily="34" charset="0"/>
              <a:buChar char="•"/>
            </a:pPr>
            <a:r>
              <a:rPr lang="en-US" sz="1800" dirty="0">
                <a:latin typeface="+mj-lt"/>
                <a:ea typeface="Cambria" panose="02040503050406030204" pitchFamily="18" charset="0"/>
              </a:rPr>
              <a:t>Discuss which resources they/you want to turn to first</a:t>
            </a:r>
          </a:p>
        </p:txBody>
      </p:sp>
      <p:sp>
        <p:nvSpPr>
          <p:cNvPr id="2" name="Slide Number Placeholder 5">
            <a:extLst>
              <a:ext uri="{FF2B5EF4-FFF2-40B4-BE49-F238E27FC236}">
                <a16:creationId xmlns:a16="http://schemas.microsoft.com/office/drawing/2014/main" id="{4B078398-A0AD-4B0C-DB29-2C06A7DBF4CC}"/>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19</a:t>
            </a:r>
          </a:p>
        </p:txBody>
      </p:sp>
    </p:spTree>
    <p:extLst>
      <p:ext uri="{BB962C8B-B14F-4D97-AF65-F5344CB8AC3E}">
        <p14:creationId xmlns:p14="http://schemas.microsoft.com/office/powerpoint/2010/main" val="2118259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4988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7207" y="327223"/>
            <a:ext cx="7175586" cy="457200"/>
          </a:xfrm>
        </p:spPr>
        <p:txBody>
          <a:bodyPr/>
          <a:lstStyle/>
          <a:p>
            <a:r>
              <a:rPr lang="en-US" sz="2000" cap="none" dirty="0">
                <a:solidFill>
                  <a:schemeClr val="tx1">
                    <a:lumMod val="75000"/>
                    <a:lumOff val="25000"/>
                  </a:schemeClr>
                </a:solidFill>
              </a:rPr>
              <a:t>You are Equipped to Take Action!</a:t>
            </a:r>
          </a:p>
        </p:txBody>
      </p:sp>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1272995"/>
            <a:ext cx="9143996" cy="5209791"/>
          </a:xfrm>
          <a:prstGeom prst="rect">
            <a:avLst/>
          </a:prstGeom>
        </p:spPr>
      </p:pic>
      <p:sp>
        <p:nvSpPr>
          <p:cNvPr id="28" name="Content Placeholder 2"/>
          <p:cNvSpPr>
            <a:spLocks noGrp="1"/>
          </p:cNvSpPr>
          <p:nvPr>
            <p:ph idx="1"/>
          </p:nvPr>
        </p:nvSpPr>
        <p:spPr>
          <a:xfrm>
            <a:off x="5118100" y="1973418"/>
            <a:ext cx="2760980" cy="2911164"/>
          </a:xfrm>
        </p:spPr>
        <p:txBody>
          <a:bodyPr>
            <a:noAutofit/>
          </a:bodyPr>
          <a:lstStyle/>
          <a:p>
            <a:pPr>
              <a:spcBef>
                <a:spcPts val="1200"/>
              </a:spcBef>
              <a:spcAft>
                <a:spcPts val="600"/>
              </a:spcAft>
            </a:pPr>
            <a:r>
              <a:rPr lang="en-US" sz="1800" dirty="0">
                <a:solidFill>
                  <a:schemeClr val="bg1"/>
                </a:solidFill>
                <a:latin typeface="+mj-lt"/>
                <a:ea typeface="Cambria" panose="02040503050406030204" pitchFamily="18" charset="0"/>
              </a:rPr>
              <a:t>You are now equipped to use </a:t>
            </a:r>
            <a:r>
              <a:rPr lang="en-US" sz="1800" b="1" dirty="0">
                <a:solidFill>
                  <a:schemeClr val="bg1"/>
                </a:solidFill>
                <a:latin typeface="+mj-lt"/>
                <a:ea typeface="Cambria" panose="02040503050406030204" pitchFamily="18" charset="0"/>
              </a:rPr>
              <a:t>ACE</a:t>
            </a:r>
            <a:r>
              <a:rPr lang="en-US" sz="1800" dirty="0">
                <a:solidFill>
                  <a:schemeClr val="bg1"/>
                </a:solidFill>
                <a:latin typeface="+mj-lt"/>
                <a:ea typeface="Cambria" panose="02040503050406030204" pitchFamily="18" charset="0"/>
              </a:rPr>
              <a:t> to bolster protective factors, mitigate risk, and support Soldiers or loved one in the event of a crisis.</a:t>
            </a:r>
          </a:p>
          <a:p>
            <a:pPr>
              <a:spcBef>
                <a:spcPts val="1200"/>
              </a:spcBef>
              <a:spcAft>
                <a:spcPts val="600"/>
              </a:spcAft>
            </a:pPr>
            <a:endParaRPr lang="en-US" sz="1800" dirty="0">
              <a:solidFill>
                <a:schemeClr val="bg1"/>
              </a:solidFill>
              <a:latin typeface="+mj-lt"/>
              <a:ea typeface="Cambria" panose="02040503050406030204" pitchFamily="18" charset="0"/>
            </a:endParaRPr>
          </a:p>
          <a:p>
            <a:pPr>
              <a:spcBef>
                <a:spcPts val="1200"/>
              </a:spcBef>
              <a:spcAft>
                <a:spcPts val="600"/>
              </a:spcAft>
            </a:pPr>
            <a:r>
              <a:rPr lang="en-US" sz="1800" b="1" dirty="0">
                <a:solidFill>
                  <a:schemeClr val="accent1"/>
                </a:solidFill>
                <a:latin typeface="+mj-lt"/>
                <a:ea typeface="Cambria" panose="02040503050406030204" pitchFamily="18" charset="0"/>
              </a:rPr>
              <a:t>Thank you!</a:t>
            </a:r>
          </a:p>
        </p:txBody>
      </p:sp>
      <p:sp>
        <p:nvSpPr>
          <p:cNvPr id="2" name="Slide Number Placeholder 5">
            <a:extLst>
              <a:ext uri="{FF2B5EF4-FFF2-40B4-BE49-F238E27FC236}">
                <a16:creationId xmlns:a16="http://schemas.microsoft.com/office/drawing/2014/main" id="{6EC05359-158C-09D7-75B2-279AD466796A}"/>
              </a:ext>
            </a:extLst>
          </p:cNvPr>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20</a:t>
            </a:r>
          </a:p>
        </p:txBody>
      </p:sp>
    </p:spTree>
    <p:extLst>
      <p:ext uri="{BB962C8B-B14F-4D97-AF65-F5344CB8AC3E}">
        <p14:creationId xmlns:p14="http://schemas.microsoft.com/office/powerpoint/2010/main" val="3139785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235173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807" y="159246"/>
            <a:ext cx="5511906" cy="662781"/>
          </a:xfrm>
        </p:spPr>
        <p:txBody>
          <a:bodyPr>
            <a:normAutofit/>
          </a:bodyPr>
          <a:lstStyle/>
          <a:p>
            <a:pPr algn="l"/>
            <a:r>
              <a:rPr lang="en-US" sz="2000" u="none" dirty="0">
                <a:solidFill>
                  <a:schemeClr val="bg1"/>
                </a:solidFill>
              </a:rPr>
              <a:t>Post-Training Survey</a:t>
            </a:r>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Base</a:t>
            </a:r>
            <a:r>
              <a:rPr kumimoji="0" lang="en-US" sz="24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24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3684930" y="1609534"/>
            <a:ext cx="1785938" cy="1785938"/>
          </a:xfrm>
          <a:prstGeom prst="rect">
            <a:avLst/>
          </a:prstGeom>
        </p:spPr>
      </p:pic>
      <p:sp>
        <p:nvSpPr>
          <p:cNvPr id="6" name="TextBox 5">
            <a:extLst>
              <a:ext uri="{FF2B5EF4-FFF2-40B4-BE49-F238E27FC236}">
                <a16:creationId xmlns:a16="http://schemas.microsoft.com/office/drawing/2014/main" id="{34ED9409-7527-BFE9-3966-4866E50B9906}"/>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3" name="TextBox 2">
            <a:extLst>
              <a:ext uri="{FF2B5EF4-FFF2-40B4-BE49-F238E27FC236}">
                <a16:creationId xmlns:a16="http://schemas.microsoft.com/office/drawing/2014/main" id="{738EE097-07D5-BDD6-B3B6-4CF6B23E9203}"/>
              </a:ext>
            </a:extLst>
          </p:cNvPr>
          <p:cNvSpPr txBox="1"/>
          <p:nvPr/>
        </p:nvSpPr>
        <p:spPr>
          <a:xfrm>
            <a:off x="1081432" y="5479694"/>
            <a:ext cx="688046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will receive a +1 module after this Base module (</a:t>
            </a:r>
            <a:r>
              <a:rPr kumimoji="0" lang="en-US" sz="1400" b="0" i="1" u="none" strike="noStrike" kern="1200" cap="none" spc="0" normalizeH="0" baseline="0" noProof="0" dirty="0" err="1">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i.e</a:t>
            </a: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 Fighting Stigma, Active Listening, Practicing ACE), please complete the survey at the end of that +1 module</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620213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179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499395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055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6342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855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19867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63874015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8166263-dae4-4a19-bad3-fdbfda6298c2">
      <UserInfo>
        <DisplayName>Novosel-Lingat, John E CPT USARMY WRAIR (USA)</DisplayName>
        <AccountId>19</AccountId>
        <AccountType/>
      </UserInfo>
    </SharedWithUsers>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6ECEFNF6QD26-1559382530-25257</_dlc_DocId>
    <_dlc_DocIdUrl xmlns="f8166263-dae4-4a19-bad3-fdbfda6298c2">
      <Url>https://sctgov.sharepoint.us/sites/ARDOperations/_layouts/15/DocIdRedir.aspx?ID=6ECEFNF6QD26-1559382530-25257</Url>
      <Description>6ECEFNF6QD26-1559382530-25257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D4EF693-5920-404D-A558-B8B4A43C701A}"/>
</file>

<file path=customXml/itemProps2.xml><?xml version="1.0" encoding="utf-8"?>
<ds:datastoreItem xmlns:ds="http://schemas.openxmlformats.org/officeDocument/2006/customXml" ds:itemID="{8C84A3B1-1753-4CB9-9C6B-1DBE18E4F9BF}">
  <ds:schemaRefs>
    <ds:schemaRef ds:uri="http://schemas.microsoft.com/office/infopath/2007/PartnerControls"/>
    <ds:schemaRef ds:uri="ca16c53e-88c9-43fa-9bf0-655bdbaf3e87"/>
    <ds:schemaRef ds:uri="http://schemas.microsoft.com/office/2006/metadata/properties"/>
    <ds:schemaRef ds:uri="http://schemas.openxmlformats.org/package/2006/metadata/core-properties"/>
    <ds:schemaRef ds:uri="http://purl.org/dc/elements/1.1/"/>
    <ds:schemaRef ds:uri="http://www.w3.org/XML/1998/namespace"/>
    <ds:schemaRef ds:uri="http://purl.org/dc/terms/"/>
    <ds:schemaRef ds:uri="http://schemas.microsoft.com/office/2006/documentManagement/types"/>
    <ds:schemaRef ds:uri="faaa869e-62be-4e03-86a7-bbbc4e4e8ba9"/>
    <ds:schemaRef ds:uri="http://purl.org/dc/dcmitype/"/>
  </ds:schemaRefs>
</ds:datastoreItem>
</file>

<file path=customXml/itemProps3.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4.xml><?xml version="1.0" encoding="utf-8"?>
<ds:datastoreItem xmlns:ds="http://schemas.openxmlformats.org/officeDocument/2006/customXml" ds:itemID="{9D4711BF-7262-4176-A434-9453A85A80BF}"/>
</file>

<file path=docProps/app.xml><?xml version="1.0" encoding="utf-8"?>
<Properties xmlns="http://schemas.openxmlformats.org/officeDocument/2006/extended-properties" xmlns:vt="http://schemas.openxmlformats.org/officeDocument/2006/docPropsVTypes">
  <Template/>
  <TotalTime>5821</TotalTime>
  <Words>15615</Words>
  <Application>Microsoft Office PowerPoint</Application>
  <PresentationFormat>On-screen Show (4:3)</PresentationFormat>
  <Paragraphs>2865</Paragraphs>
  <Slides>55</Slides>
  <Notes>55</Notes>
  <HiddenSlides>33</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55</vt:i4>
      </vt:variant>
    </vt:vector>
  </HeadingPairs>
  <TitlesOfParts>
    <vt:vector size="69" baseType="lpstr">
      <vt:lpstr>Arial</vt:lpstr>
      <vt:lpstr>Arial 12</vt:lpstr>
      <vt:lpstr>Arial Black</vt:lpstr>
      <vt:lpstr>Arial Narrow</vt:lpstr>
      <vt:lpstr>Calibri</vt:lpstr>
      <vt:lpstr>Courier New</vt:lpstr>
      <vt:lpstr>Franklin Gothic Book</vt:lpstr>
      <vt:lpstr>Franklin Gothic Medium</vt:lpstr>
      <vt:lpstr>Garamond</vt:lpstr>
      <vt:lpstr>Impact</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Army Values and Suicide Prevention</vt:lpstr>
      <vt:lpstr>PowerPoint Presentation</vt:lpstr>
      <vt:lpstr>Training Purpose</vt:lpstr>
      <vt:lpstr>PowerPoint Presentation</vt:lpstr>
      <vt:lpstr>What is Ask, Care, Escort (ACE)?</vt:lpstr>
      <vt:lpstr>PowerPoint Presentation</vt:lpstr>
      <vt:lpstr>Establish a Baseline</vt:lpstr>
      <vt:lpstr>PowerPoint Presentation</vt:lpstr>
      <vt:lpstr>Recognize the Signs to Assess the Risk</vt:lpstr>
      <vt:lpstr>PowerPoint Presentation</vt:lpstr>
      <vt:lpstr>PowerPoint Presentation</vt:lpstr>
      <vt:lpstr>PowerPoint Presentation</vt:lpstr>
      <vt:lpstr>Use ACE to Strengthen Protective Factors</vt:lpstr>
      <vt:lpstr>PowerPoint Presentation</vt:lpstr>
      <vt:lpstr>Debrief: Protective Factors</vt:lpstr>
      <vt:lpstr>PowerPoint Presentation</vt:lpstr>
      <vt:lpstr>PowerPoint Presentation</vt:lpstr>
      <vt:lpstr>PowerPoint Presentation</vt:lpstr>
      <vt:lpstr>Non-Emergency Resources</vt:lpstr>
      <vt:lpstr>PowerPoint Presentation</vt:lpstr>
      <vt:lpstr>Use ACE to Mitigate Risk</vt:lpstr>
      <vt:lpstr>PowerPoint Presentation</vt:lpstr>
      <vt:lpstr>Debrief: Identify and Mitigate Risk</vt:lpstr>
      <vt:lpstr>PowerPoint Presentation</vt:lpstr>
      <vt:lpstr>PowerPoint Presentation</vt:lpstr>
      <vt:lpstr>PowerPoint Presentation</vt:lpstr>
      <vt:lpstr>Emergency Resources</vt:lpstr>
      <vt:lpstr>PowerPoint Presentation</vt:lpstr>
      <vt:lpstr>Use ACE to Address Warning Signs</vt:lpstr>
      <vt:lpstr>PowerPoint Presentation</vt:lpstr>
      <vt:lpstr>Debrief: Warning Signs</vt:lpstr>
      <vt:lpstr>PowerPoint Presentation</vt:lpstr>
      <vt:lpstr>Talk with Soldiers &amp; Each Other</vt:lpstr>
      <vt:lpstr>PowerPoint Presentation</vt:lpstr>
      <vt:lpstr>You are Equipped to Take Action!</vt:lpstr>
      <vt:lpstr>PowerPoint Presentation</vt:lpstr>
      <vt:lpstr>Post-Training Survey</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Bickford, Abigail R CIV USARMY MEDCOM APHC (USA)</dc:creator>
  <cp:lastModifiedBy>Novosel-Lingat, John Eric M CPT USARMY WRAIR (USA)</cp:lastModifiedBy>
  <cp:revision>139</cp:revision>
  <cp:lastPrinted>2023-09-08T13:45:33Z</cp:lastPrinted>
  <dcterms:created xsi:type="dcterms:W3CDTF">2019-07-17T17:03:59Z</dcterms:created>
  <dcterms:modified xsi:type="dcterms:W3CDTF">2023-09-18T23:12:21Z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c338f1f1-7ef2-42d4-91c6-32928adb7a79</vt:lpwstr>
  </property>
</Properties>
</file>